
<file path=[Content_Types].xml><?xml version="1.0" encoding="utf-8"?>
<Types xmlns="http://schemas.openxmlformats.org/package/2006/content-types">
  <Default Extension="emf" ContentType="image/x-emf"/>
  <Default Extension="jpe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57" r:id="rId3"/>
    <p:sldId id="258" r:id="rId4"/>
    <p:sldId id="259" r:id="rId5"/>
    <p:sldId id="260" r:id="rId6"/>
    <p:sldId id="261" r:id="rId7"/>
    <p:sldId id="262" r:id="rId8"/>
    <p:sldId id="263" r:id="rId9"/>
    <p:sldId id="264" r:id="rId10"/>
    <p:sldId id="268" r:id="rId11"/>
    <p:sldId id="265" r:id="rId12"/>
    <p:sldId id="266" r:id="rId13"/>
    <p:sldId id="267" r:id="rId14"/>
    <p:sldId id="269"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104" d="100"/>
          <a:sy n="104" d="100"/>
        </p:scale>
        <p:origin x="144" y="33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endParaRPr lang="en-US" dirty="0"/>
          </a:p>
        </p:txBody>
      </p:sp>
      <p:sp>
        <p:nvSpPr>
          <p:cNvPr id="4" name="Date Placeholder 3"/>
          <p:cNvSpPr>
            <a:spLocks noGrp="1"/>
          </p:cNvSpPr>
          <p:nvPr>
            <p:ph type="dt" sz="half" idx="10"/>
          </p:nvPr>
        </p:nvSpPr>
        <p:spPr/>
        <p:txBody>
          <a:bodyPr/>
          <a:lstStyle/>
          <a:p>
            <a:fld id="{D387A49C-1D12-4E3A-BDD9-8DC6B3048322}" type="datetimeFigureOut">
              <a:rPr lang="de-DE" smtClean="0"/>
              <a:t>14.08.2019</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9C0F6AC6-7604-4942-9033-042D731B0365}" type="slidenum">
              <a:rPr lang="de-DE" smtClean="0"/>
              <a:t>‹Nr.›</a:t>
            </a:fld>
            <a:endParaRPr lang="de-DE"/>
          </a:p>
        </p:txBody>
      </p:sp>
    </p:spTree>
    <p:extLst>
      <p:ext uri="{BB962C8B-B14F-4D97-AF65-F5344CB8AC3E}">
        <p14:creationId xmlns:p14="http://schemas.microsoft.com/office/powerpoint/2010/main" val="11763219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Vertical Text Placeholder 2"/>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D387A49C-1D12-4E3A-BDD9-8DC6B3048322}" type="datetimeFigureOut">
              <a:rPr lang="de-DE" smtClean="0"/>
              <a:t>14.08.2019</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9C0F6AC6-7604-4942-9033-042D731B0365}" type="slidenum">
              <a:rPr lang="de-DE" smtClean="0"/>
              <a:t>‹Nr.›</a:t>
            </a:fld>
            <a:endParaRPr lang="de-DE"/>
          </a:p>
        </p:txBody>
      </p:sp>
    </p:spTree>
    <p:extLst>
      <p:ext uri="{BB962C8B-B14F-4D97-AF65-F5344CB8AC3E}">
        <p14:creationId xmlns:p14="http://schemas.microsoft.com/office/powerpoint/2010/main" val="40570525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de-DE"/>
              <a:t>Mastertitelformat bearbeiten</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D387A49C-1D12-4E3A-BDD9-8DC6B3048322}" type="datetimeFigureOut">
              <a:rPr lang="de-DE" smtClean="0"/>
              <a:t>14.08.2019</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9C0F6AC6-7604-4942-9033-042D731B0365}" type="slidenum">
              <a:rPr lang="de-DE" smtClean="0"/>
              <a:t>‹Nr.›</a:t>
            </a:fld>
            <a:endParaRPr lang="de-DE"/>
          </a:p>
        </p:txBody>
      </p:sp>
    </p:spTree>
    <p:extLst>
      <p:ext uri="{BB962C8B-B14F-4D97-AF65-F5344CB8AC3E}">
        <p14:creationId xmlns:p14="http://schemas.microsoft.com/office/powerpoint/2010/main" val="13971574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Content Placeholder 2"/>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D387A49C-1D12-4E3A-BDD9-8DC6B3048322}" type="datetimeFigureOut">
              <a:rPr lang="de-DE" smtClean="0"/>
              <a:t>14.08.2019</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9C0F6AC6-7604-4942-9033-042D731B0365}" type="slidenum">
              <a:rPr lang="de-DE" smtClean="0"/>
              <a:t>‹Nr.›</a:t>
            </a:fld>
            <a:endParaRPr lang="de-DE"/>
          </a:p>
        </p:txBody>
      </p:sp>
    </p:spTree>
    <p:extLst>
      <p:ext uri="{BB962C8B-B14F-4D97-AF65-F5344CB8AC3E}">
        <p14:creationId xmlns:p14="http://schemas.microsoft.com/office/powerpoint/2010/main" val="22573655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de-DE"/>
              <a:t>Mastertitelformat bearbeiten</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e Placeholder 3"/>
          <p:cNvSpPr>
            <a:spLocks noGrp="1"/>
          </p:cNvSpPr>
          <p:nvPr>
            <p:ph type="dt" sz="half" idx="10"/>
          </p:nvPr>
        </p:nvSpPr>
        <p:spPr/>
        <p:txBody>
          <a:bodyPr/>
          <a:lstStyle/>
          <a:p>
            <a:fld id="{D387A49C-1D12-4E3A-BDD9-8DC6B3048322}" type="datetimeFigureOut">
              <a:rPr lang="de-DE" smtClean="0"/>
              <a:t>14.08.2019</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9C0F6AC6-7604-4942-9033-042D731B0365}" type="slidenum">
              <a:rPr lang="de-DE" smtClean="0"/>
              <a:t>‹Nr.›</a:t>
            </a:fld>
            <a:endParaRPr lang="de-DE"/>
          </a:p>
        </p:txBody>
      </p:sp>
    </p:spTree>
    <p:extLst>
      <p:ext uri="{BB962C8B-B14F-4D97-AF65-F5344CB8AC3E}">
        <p14:creationId xmlns:p14="http://schemas.microsoft.com/office/powerpoint/2010/main" val="9200422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Date Placeholder 4"/>
          <p:cNvSpPr>
            <a:spLocks noGrp="1"/>
          </p:cNvSpPr>
          <p:nvPr>
            <p:ph type="dt" sz="half" idx="10"/>
          </p:nvPr>
        </p:nvSpPr>
        <p:spPr/>
        <p:txBody>
          <a:bodyPr/>
          <a:lstStyle/>
          <a:p>
            <a:fld id="{D387A49C-1D12-4E3A-BDD9-8DC6B3048322}" type="datetimeFigureOut">
              <a:rPr lang="de-DE" smtClean="0"/>
              <a:t>14.08.2019</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9C0F6AC6-7604-4942-9033-042D731B0365}" type="slidenum">
              <a:rPr lang="de-DE" smtClean="0"/>
              <a:t>‹Nr.›</a:t>
            </a:fld>
            <a:endParaRPr lang="de-DE"/>
          </a:p>
        </p:txBody>
      </p:sp>
    </p:spTree>
    <p:extLst>
      <p:ext uri="{BB962C8B-B14F-4D97-AF65-F5344CB8AC3E}">
        <p14:creationId xmlns:p14="http://schemas.microsoft.com/office/powerpoint/2010/main" val="23434809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de-DE"/>
              <a:t>Mastertitelformat bearbeiten</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Content Placeholder 3"/>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Content Placeholder 5"/>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7" name="Date Placeholder 6"/>
          <p:cNvSpPr>
            <a:spLocks noGrp="1"/>
          </p:cNvSpPr>
          <p:nvPr>
            <p:ph type="dt" sz="half" idx="10"/>
          </p:nvPr>
        </p:nvSpPr>
        <p:spPr/>
        <p:txBody>
          <a:bodyPr/>
          <a:lstStyle/>
          <a:p>
            <a:fld id="{D387A49C-1D12-4E3A-BDD9-8DC6B3048322}" type="datetimeFigureOut">
              <a:rPr lang="de-DE" smtClean="0"/>
              <a:t>14.08.2019</a:t>
            </a:fld>
            <a:endParaRPr lang="de-DE"/>
          </a:p>
        </p:txBody>
      </p:sp>
      <p:sp>
        <p:nvSpPr>
          <p:cNvPr id="8" name="Footer Placeholder 7"/>
          <p:cNvSpPr>
            <a:spLocks noGrp="1"/>
          </p:cNvSpPr>
          <p:nvPr>
            <p:ph type="ftr" sz="quarter" idx="11"/>
          </p:nvPr>
        </p:nvSpPr>
        <p:spPr/>
        <p:txBody>
          <a:bodyPr/>
          <a:lstStyle/>
          <a:p>
            <a:endParaRPr lang="de-DE"/>
          </a:p>
        </p:txBody>
      </p:sp>
      <p:sp>
        <p:nvSpPr>
          <p:cNvPr id="9" name="Slide Number Placeholder 8"/>
          <p:cNvSpPr>
            <a:spLocks noGrp="1"/>
          </p:cNvSpPr>
          <p:nvPr>
            <p:ph type="sldNum" sz="quarter" idx="12"/>
          </p:nvPr>
        </p:nvSpPr>
        <p:spPr/>
        <p:txBody>
          <a:bodyPr/>
          <a:lstStyle/>
          <a:p>
            <a:fld id="{9C0F6AC6-7604-4942-9033-042D731B0365}" type="slidenum">
              <a:rPr lang="de-DE" smtClean="0"/>
              <a:t>‹Nr.›</a:t>
            </a:fld>
            <a:endParaRPr lang="de-DE"/>
          </a:p>
        </p:txBody>
      </p:sp>
    </p:spTree>
    <p:extLst>
      <p:ext uri="{BB962C8B-B14F-4D97-AF65-F5344CB8AC3E}">
        <p14:creationId xmlns:p14="http://schemas.microsoft.com/office/powerpoint/2010/main" val="22308330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Date Placeholder 2"/>
          <p:cNvSpPr>
            <a:spLocks noGrp="1"/>
          </p:cNvSpPr>
          <p:nvPr>
            <p:ph type="dt" sz="half" idx="10"/>
          </p:nvPr>
        </p:nvSpPr>
        <p:spPr/>
        <p:txBody>
          <a:bodyPr/>
          <a:lstStyle/>
          <a:p>
            <a:fld id="{D387A49C-1D12-4E3A-BDD9-8DC6B3048322}" type="datetimeFigureOut">
              <a:rPr lang="de-DE" smtClean="0"/>
              <a:t>14.08.2019</a:t>
            </a:fld>
            <a:endParaRPr lang="de-DE"/>
          </a:p>
        </p:txBody>
      </p:sp>
      <p:sp>
        <p:nvSpPr>
          <p:cNvPr id="4" name="Footer Placeholder 3"/>
          <p:cNvSpPr>
            <a:spLocks noGrp="1"/>
          </p:cNvSpPr>
          <p:nvPr>
            <p:ph type="ftr" sz="quarter" idx="11"/>
          </p:nvPr>
        </p:nvSpPr>
        <p:spPr/>
        <p:txBody>
          <a:bodyPr/>
          <a:lstStyle/>
          <a:p>
            <a:endParaRPr lang="de-DE"/>
          </a:p>
        </p:txBody>
      </p:sp>
      <p:sp>
        <p:nvSpPr>
          <p:cNvPr id="5" name="Slide Number Placeholder 4"/>
          <p:cNvSpPr>
            <a:spLocks noGrp="1"/>
          </p:cNvSpPr>
          <p:nvPr>
            <p:ph type="sldNum" sz="quarter" idx="12"/>
          </p:nvPr>
        </p:nvSpPr>
        <p:spPr/>
        <p:txBody>
          <a:bodyPr/>
          <a:lstStyle/>
          <a:p>
            <a:fld id="{9C0F6AC6-7604-4942-9033-042D731B0365}" type="slidenum">
              <a:rPr lang="de-DE" smtClean="0"/>
              <a:t>‹Nr.›</a:t>
            </a:fld>
            <a:endParaRPr lang="de-DE"/>
          </a:p>
        </p:txBody>
      </p:sp>
    </p:spTree>
    <p:extLst>
      <p:ext uri="{BB962C8B-B14F-4D97-AF65-F5344CB8AC3E}">
        <p14:creationId xmlns:p14="http://schemas.microsoft.com/office/powerpoint/2010/main" val="20603019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387A49C-1D12-4E3A-BDD9-8DC6B3048322}" type="datetimeFigureOut">
              <a:rPr lang="de-DE" smtClean="0"/>
              <a:t>14.08.2019</a:t>
            </a:fld>
            <a:endParaRPr lang="de-DE"/>
          </a:p>
        </p:txBody>
      </p:sp>
      <p:sp>
        <p:nvSpPr>
          <p:cNvPr id="3" name="Footer Placeholder 2"/>
          <p:cNvSpPr>
            <a:spLocks noGrp="1"/>
          </p:cNvSpPr>
          <p:nvPr>
            <p:ph type="ftr" sz="quarter" idx="11"/>
          </p:nvPr>
        </p:nvSpPr>
        <p:spPr/>
        <p:txBody>
          <a:bodyPr/>
          <a:lstStyle/>
          <a:p>
            <a:endParaRPr lang="de-DE"/>
          </a:p>
        </p:txBody>
      </p:sp>
      <p:sp>
        <p:nvSpPr>
          <p:cNvPr id="4" name="Slide Number Placeholder 3"/>
          <p:cNvSpPr>
            <a:spLocks noGrp="1"/>
          </p:cNvSpPr>
          <p:nvPr>
            <p:ph type="sldNum" sz="quarter" idx="12"/>
          </p:nvPr>
        </p:nvSpPr>
        <p:spPr/>
        <p:txBody>
          <a:bodyPr/>
          <a:lstStyle/>
          <a:p>
            <a:fld id="{9C0F6AC6-7604-4942-9033-042D731B0365}" type="slidenum">
              <a:rPr lang="de-DE" smtClean="0"/>
              <a:t>‹Nr.›</a:t>
            </a:fld>
            <a:endParaRPr lang="de-DE"/>
          </a:p>
        </p:txBody>
      </p:sp>
    </p:spTree>
    <p:extLst>
      <p:ext uri="{BB962C8B-B14F-4D97-AF65-F5344CB8AC3E}">
        <p14:creationId xmlns:p14="http://schemas.microsoft.com/office/powerpoint/2010/main" val="784092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de-DE"/>
              <a:t>Mastertitelformat bearbeiten</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e Placeholder 4"/>
          <p:cNvSpPr>
            <a:spLocks noGrp="1"/>
          </p:cNvSpPr>
          <p:nvPr>
            <p:ph type="dt" sz="half" idx="10"/>
          </p:nvPr>
        </p:nvSpPr>
        <p:spPr/>
        <p:txBody>
          <a:bodyPr/>
          <a:lstStyle/>
          <a:p>
            <a:fld id="{D387A49C-1D12-4E3A-BDD9-8DC6B3048322}" type="datetimeFigureOut">
              <a:rPr lang="de-DE" smtClean="0"/>
              <a:t>14.08.2019</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9C0F6AC6-7604-4942-9033-042D731B0365}" type="slidenum">
              <a:rPr lang="de-DE" smtClean="0"/>
              <a:t>‹Nr.›</a:t>
            </a:fld>
            <a:endParaRPr lang="de-DE"/>
          </a:p>
        </p:txBody>
      </p:sp>
    </p:spTree>
    <p:extLst>
      <p:ext uri="{BB962C8B-B14F-4D97-AF65-F5344CB8AC3E}">
        <p14:creationId xmlns:p14="http://schemas.microsoft.com/office/powerpoint/2010/main" val="4508216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de-DE"/>
              <a:t>Mastertitelformat bearbeiten</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a:t>Bild durch Klicken auf Symbol hinzufügen</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e Placeholder 4"/>
          <p:cNvSpPr>
            <a:spLocks noGrp="1"/>
          </p:cNvSpPr>
          <p:nvPr>
            <p:ph type="dt" sz="half" idx="10"/>
          </p:nvPr>
        </p:nvSpPr>
        <p:spPr/>
        <p:txBody>
          <a:bodyPr/>
          <a:lstStyle/>
          <a:p>
            <a:fld id="{D387A49C-1D12-4E3A-BDD9-8DC6B3048322}" type="datetimeFigureOut">
              <a:rPr lang="de-DE" smtClean="0"/>
              <a:t>14.08.2019</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9C0F6AC6-7604-4942-9033-042D731B0365}" type="slidenum">
              <a:rPr lang="de-DE" smtClean="0"/>
              <a:t>‹Nr.›</a:t>
            </a:fld>
            <a:endParaRPr lang="de-DE"/>
          </a:p>
        </p:txBody>
      </p:sp>
    </p:spTree>
    <p:extLst>
      <p:ext uri="{BB962C8B-B14F-4D97-AF65-F5344CB8AC3E}">
        <p14:creationId xmlns:p14="http://schemas.microsoft.com/office/powerpoint/2010/main" val="39206307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100000">
              <a:schemeClr val="accent4">
                <a:lumMod val="20000"/>
                <a:lumOff val="80000"/>
              </a:schemeClr>
            </a:gs>
            <a:gs pos="100000">
              <a:schemeClr val="accent4">
                <a:lumMod val="30000"/>
                <a:lumOff val="70000"/>
              </a:schemeClr>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387A49C-1D12-4E3A-BDD9-8DC6B3048322}" type="datetimeFigureOut">
              <a:rPr lang="de-DE" smtClean="0"/>
              <a:t>14.08.2019</a:t>
            </a:fld>
            <a:endParaRPr lang="de-DE"/>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C0F6AC6-7604-4942-9033-042D731B0365}" type="slidenum">
              <a:rPr lang="de-DE" smtClean="0"/>
              <a:t>‹Nr.›</a:t>
            </a:fld>
            <a:endParaRPr lang="de-DE"/>
          </a:p>
        </p:txBody>
      </p:sp>
    </p:spTree>
    <p:extLst>
      <p:ext uri="{BB962C8B-B14F-4D97-AF65-F5344CB8AC3E}">
        <p14:creationId xmlns:p14="http://schemas.microsoft.com/office/powerpoint/2010/main" val="352161295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5" Type="http://schemas.openxmlformats.org/officeDocument/2006/relationships/image" Target="../media/image2.png"/><Relationship Id="rId4" Type="http://schemas.openxmlformats.org/officeDocument/2006/relationships/image" Target="../media/image1.em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0.m4a"/><Relationship Id="rId1" Type="http://schemas.microsoft.com/office/2007/relationships/media" Target="../media/media10.m4a"/><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2" Type="http://schemas.openxmlformats.org/officeDocument/2006/relationships/hyperlink" Target="mailto:w.weisser@online.de" TargetMode="Externa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audio" Target="../media/media2.m4a"/><Relationship Id="rId1" Type="http://schemas.microsoft.com/office/2007/relationships/media" Target="../media/media2.m4a"/><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m4a"/><Relationship Id="rId1" Type="http://schemas.microsoft.com/office/2007/relationships/media" Target="../media/media3.m4a"/><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4.m4a"/><Relationship Id="rId1" Type="http://schemas.microsoft.com/office/2007/relationships/media" Target="../media/media4.m4a"/><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5.m4a"/><Relationship Id="rId1" Type="http://schemas.microsoft.com/office/2007/relationships/media" Target="../media/media5.m4a"/><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6.m4a"/><Relationship Id="rId1" Type="http://schemas.microsoft.com/office/2007/relationships/media" Target="../media/media6.m4a"/><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7.m4a"/><Relationship Id="rId1" Type="http://schemas.microsoft.com/office/2007/relationships/media" Target="../media/media7.m4a"/><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8.m4a"/><Relationship Id="rId1" Type="http://schemas.microsoft.com/office/2007/relationships/media" Target="../media/media8.m4a"/><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9.m4a"/><Relationship Id="rId1" Type="http://schemas.microsoft.com/office/2007/relationships/media" Target="../media/media9.m4a"/><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476518"/>
            <a:ext cx="9144000" cy="3033445"/>
          </a:xfrm>
        </p:spPr>
        <p:txBody>
          <a:bodyPr>
            <a:normAutofit/>
          </a:bodyPr>
          <a:lstStyle/>
          <a:p>
            <a:r>
              <a:rPr lang="de-DE" b="1" u="sng" dirty="0">
                <a:effectLst>
                  <a:outerShdw blurRad="38100" dist="38100" dir="2700000" algn="tl">
                    <a:srgbClr val="000000">
                      <a:alpha val="43137"/>
                    </a:srgbClr>
                  </a:outerShdw>
                </a:effectLst>
              </a:rPr>
              <a:t>Züchtertag 2019 </a:t>
            </a:r>
            <a:br>
              <a:rPr lang="de-DE" b="1" u="sng" dirty="0">
                <a:effectLst>
                  <a:outerShdw blurRad="38100" dist="38100" dir="2700000" algn="tl">
                    <a:srgbClr val="000000">
                      <a:alpha val="43137"/>
                    </a:srgbClr>
                  </a:outerShdw>
                </a:effectLst>
              </a:rPr>
            </a:br>
            <a:r>
              <a:rPr lang="de-DE" b="1" u="sng" dirty="0">
                <a:effectLst>
                  <a:outerShdw blurRad="38100" dist="38100" dir="2700000" algn="tl">
                    <a:srgbClr val="000000">
                      <a:alpha val="43137"/>
                    </a:srgbClr>
                  </a:outerShdw>
                </a:effectLst>
              </a:rPr>
              <a:t>Landesverband Badischer Rassegeflügelzüchter </a:t>
            </a:r>
            <a:r>
              <a:rPr lang="de-DE" b="1" u="sng" dirty="0"/>
              <a:t>e.V.</a:t>
            </a:r>
            <a:endParaRPr lang="de-DE" dirty="0"/>
          </a:p>
        </p:txBody>
      </p:sp>
      <p:sp>
        <p:nvSpPr>
          <p:cNvPr id="3" name="Untertitel 2"/>
          <p:cNvSpPr>
            <a:spLocks noGrp="1"/>
          </p:cNvSpPr>
          <p:nvPr>
            <p:ph type="subTitle" idx="1"/>
          </p:nvPr>
        </p:nvSpPr>
        <p:spPr>
          <a:xfrm>
            <a:off x="1524000" y="3602037"/>
            <a:ext cx="9144000" cy="2077545"/>
          </a:xfrm>
        </p:spPr>
        <p:txBody>
          <a:bodyPr>
            <a:normAutofit/>
          </a:bodyPr>
          <a:lstStyle/>
          <a:p>
            <a:r>
              <a:rPr lang="de-DE" sz="4000" u="sng" cap="small" dirty="0">
                <a:effectLst>
                  <a:outerShdw blurRad="38100" dist="38100" dir="2700000" algn="tl">
                    <a:srgbClr val="000000">
                      <a:alpha val="43137"/>
                    </a:srgbClr>
                  </a:outerShdw>
                </a:effectLst>
              </a:rPr>
              <a:t>„Stärkung </a:t>
            </a:r>
            <a:r>
              <a:rPr lang="de-DE" sz="4000" u="sng" cap="small" spc="600" dirty="0">
                <a:effectLst>
                  <a:outerShdw blurRad="38100" dist="38100" dir="2700000" algn="tl">
                    <a:srgbClr val="000000">
                      <a:alpha val="43137"/>
                    </a:srgbClr>
                  </a:outerShdw>
                </a:effectLst>
              </a:rPr>
              <a:t>der</a:t>
            </a:r>
            <a:r>
              <a:rPr lang="de-DE" sz="4000" u="sng" cap="small" dirty="0">
                <a:effectLst>
                  <a:outerShdw blurRad="38100" dist="38100" dir="2700000" algn="tl">
                    <a:srgbClr val="000000">
                      <a:alpha val="43137"/>
                    </a:srgbClr>
                  </a:outerShdw>
                </a:effectLst>
              </a:rPr>
              <a:t> Biodiversität - Genetische Ressourcen in der Rassegeflügelzucht“</a:t>
            </a:r>
            <a:r>
              <a:rPr lang="de-DE" sz="4000" u="sng" dirty="0">
                <a:effectLst>
                  <a:outerShdw blurRad="38100" dist="38100" dir="2700000" algn="tl">
                    <a:srgbClr val="000000">
                      <a:alpha val="43137"/>
                    </a:srgbClr>
                  </a:outerShdw>
                </a:effectLst>
              </a:rPr>
              <a:t> </a:t>
            </a:r>
          </a:p>
        </p:txBody>
      </p:sp>
      <p:pic>
        <p:nvPicPr>
          <p:cNvPr id="4" name="Picture 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20371" y="1009102"/>
            <a:ext cx="796332" cy="813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890235" y="1009102"/>
            <a:ext cx="796332" cy="813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Audio 6">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366500" y="6032500"/>
            <a:ext cx="609600" cy="609600"/>
          </a:xfrm>
          <a:prstGeom prst="rect">
            <a:avLst/>
          </a:prstGeom>
        </p:spPr>
      </p:pic>
      <p:sp>
        <p:nvSpPr>
          <p:cNvPr id="5" name="Pfeil: nach rechts 4">
            <a:extLst>
              <a:ext uri="{FF2B5EF4-FFF2-40B4-BE49-F238E27FC236}">
                <a16:creationId xmlns:a16="http://schemas.microsoft.com/office/drawing/2014/main" id="{E2D1FD9D-7896-4F01-9459-99A8DC4096B5}"/>
              </a:ext>
            </a:extLst>
          </p:cNvPr>
          <p:cNvSpPr/>
          <p:nvPr/>
        </p:nvSpPr>
        <p:spPr>
          <a:xfrm>
            <a:off x="461394" y="3602037"/>
            <a:ext cx="1149292" cy="598919"/>
          </a:xfrm>
          <a:prstGeom prst="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31478316"/>
      </p:ext>
    </p:extLst>
  </p:cSld>
  <p:clrMapOvr>
    <a:masterClrMapping/>
  </p:clrMapOvr>
  <mc:AlternateContent xmlns:mc="http://schemas.openxmlformats.org/markup-compatibility/2006" xmlns:p14="http://schemas.microsoft.com/office/powerpoint/2010/main">
    <mc:Choice Requires="p14">
      <p:transition spd="slow" p14:dur="2000" advTm="4439"/>
    </mc:Choice>
    <mc:Fallback xmlns="">
      <p:transition spd="slow" advTm="443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7"/>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E12643F-86F5-4AC5-AF82-72372EC6D55C}"/>
              </a:ext>
            </a:extLst>
          </p:cNvPr>
          <p:cNvSpPr>
            <a:spLocks noGrp="1"/>
          </p:cNvSpPr>
          <p:nvPr>
            <p:ph type="title"/>
          </p:nvPr>
        </p:nvSpPr>
        <p:spPr/>
        <p:txBody>
          <a:bodyPr>
            <a:normAutofit/>
          </a:bodyPr>
          <a:lstStyle/>
          <a:p>
            <a:pPr algn="ctr"/>
            <a:r>
              <a:rPr lang="de-DE" sz="2800" u="sng" dirty="0">
                <a:effectLst>
                  <a:outerShdw blurRad="38100" dist="38100" dir="2700000" algn="tl">
                    <a:srgbClr val="000000">
                      <a:alpha val="43137"/>
                    </a:srgbClr>
                  </a:outerShdw>
                </a:effectLst>
              </a:rPr>
              <a:t>Antrag zur Beschaffung von gefährdeten Rassen zur Stärkung der Biodiversität -Genetische Ressourcen in der Rassegeflügelzucht.</a:t>
            </a:r>
            <a:endParaRPr lang="de-DE" dirty="0"/>
          </a:p>
        </p:txBody>
      </p:sp>
      <p:sp>
        <p:nvSpPr>
          <p:cNvPr id="3" name="Inhaltsplatzhalter 2">
            <a:extLst>
              <a:ext uri="{FF2B5EF4-FFF2-40B4-BE49-F238E27FC236}">
                <a16:creationId xmlns:a16="http://schemas.microsoft.com/office/drawing/2014/main" id="{8B4D2824-935F-451A-A572-C099FD061C86}"/>
              </a:ext>
            </a:extLst>
          </p:cNvPr>
          <p:cNvSpPr>
            <a:spLocks noGrp="1"/>
          </p:cNvSpPr>
          <p:nvPr>
            <p:ph idx="1"/>
          </p:nvPr>
        </p:nvSpPr>
        <p:spPr/>
        <p:txBody>
          <a:bodyPr>
            <a:normAutofit fontScale="70000" lnSpcReduction="20000"/>
          </a:bodyPr>
          <a:lstStyle/>
          <a:p>
            <a:r>
              <a:rPr lang="de-DE" b="1" u="sng" dirty="0"/>
              <a:t>Projektbeschreibung:</a:t>
            </a:r>
            <a:r>
              <a:rPr lang="de-DE" b="1" dirty="0"/>
              <a:t> </a:t>
            </a:r>
            <a:r>
              <a:rPr lang="de-DE" dirty="0"/>
              <a:t>Förderung von extrem und stark gefährdeten Rassen nach der Liste des Arbeitskreises Kleintiere im Fachbeirat Tiergenetische Ressourcen bei der Bundesanstalt für Landwirtschaft und Ernährung (BLE)</a:t>
            </a:r>
          </a:p>
          <a:p>
            <a:r>
              <a:rPr lang="de-DE" b="1" u="sng" dirty="0"/>
              <a:t>Höhe der Förderung:</a:t>
            </a:r>
            <a:r>
              <a:rPr lang="de-DE" dirty="0"/>
              <a:t> Förderung von Zuchten mit jeweils bis zu 500 €</a:t>
            </a:r>
          </a:p>
          <a:p>
            <a:r>
              <a:rPr lang="de-DE" b="1" u="sng" dirty="0"/>
              <a:t>Nachweis der Nachhaltigkeit:</a:t>
            </a:r>
            <a:r>
              <a:rPr lang="de-DE" b="1" dirty="0"/>
              <a:t> </a:t>
            </a:r>
            <a:r>
              <a:rPr lang="de-DE" dirty="0"/>
              <a:t>Mitglied im Zuchtbuch des Landesverbandes Baden mit Nachweisführung, der neuen Zucht.</a:t>
            </a:r>
          </a:p>
          <a:p>
            <a:r>
              <a:rPr lang="de-DE" b="1" u="sng" dirty="0"/>
              <a:t>Antragsteller: </a:t>
            </a:r>
            <a:endParaRPr lang="de-DE" dirty="0"/>
          </a:p>
          <a:p>
            <a:r>
              <a:rPr lang="de-DE" dirty="0"/>
              <a:t>Name  .……………………….…………………………… Vorname……………………………………………………….  </a:t>
            </a:r>
          </a:p>
          <a:p>
            <a:r>
              <a:rPr lang="de-DE" dirty="0"/>
              <a:t>Adresse …….……………………………………………..Straße Nr.…………………………….…………….………..</a:t>
            </a:r>
          </a:p>
          <a:p>
            <a:r>
              <a:rPr lang="de-DE" dirty="0"/>
              <a:t>Telefon……………………………………………………… E-Mail…………………………………………………………….</a:t>
            </a:r>
          </a:p>
          <a:p>
            <a:r>
              <a:rPr lang="de-DE" dirty="0"/>
              <a:t>erworbene Rasse ……………………………………………………………………………………………..…….…………</a:t>
            </a:r>
          </a:p>
          <a:p>
            <a:r>
              <a:rPr lang="de-DE" dirty="0"/>
              <a:t>Bestätigung Verein, Vereinsname ……………………………………………………………………………………</a:t>
            </a:r>
          </a:p>
          <a:p>
            <a:r>
              <a:rPr lang="de-DE" dirty="0"/>
              <a:t>Unterschrift Vorsitzender: ………………………………………………………………………………………………..</a:t>
            </a:r>
          </a:p>
        </p:txBody>
      </p:sp>
      <p:sp>
        <p:nvSpPr>
          <p:cNvPr id="4" name="Pfeil: nach rechts 3">
            <a:extLst>
              <a:ext uri="{FF2B5EF4-FFF2-40B4-BE49-F238E27FC236}">
                <a16:creationId xmlns:a16="http://schemas.microsoft.com/office/drawing/2014/main" id="{E81A52A8-9A26-425F-B830-8EF60A76AD05}"/>
              </a:ext>
            </a:extLst>
          </p:cNvPr>
          <p:cNvSpPr/>
          <p:nvPr/>
        </p:nvSpPr>
        <p:spPr>
          <a:xfrm>
            <a:off x="348996" y="612396"/>
            <a:ext cx="978408" cy="484632"/>
          </a:xfrm>
          <a:prstGeom prst="right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4251609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p:cNvSpPr/>
          <p:nvPr/>
        </p:nvSpPr>
        <p:spPr>
          <a:xfrm>
            <a:off x="446049" y="1736357"/>
            <a:ext cx="8697951" cy="580993"/>
          </a:xfrm>
          <a:prstGeom prst="rect">
            <a:avLst/>
          </a:prstGeom>
        </p:spPr>
        <p:txBody>
          <a:bodyPr wrap="square">
            <a:spAutoFit/>
          </a:bodyPr>
          <a:lstStyle/>
          <a:p>
            <a:pPr algn="just">
              <a:lnSpc>
                <a:spcPct val="107000"/>
              </a:lnSpc>
              <a:spcAft>
                <a:spcPts val="0"/>
              </a:spcAft>
              <a:tabLst>
                <a:tab pos="1620520" algn="l"/>
              </a:tabLst>
            </a:pPr>
            <a:endParaRPr lang="de-DE" sz="32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3" name="Rechteck 2"/>
          <p:cNvSpPr/>
          <p:nvPr/>
        </p:nvSpPr>
        <p:spPr>
          <a:xfrm>
            <a:off x="189571" y="0"/>
            <a:ext cx="11530361" cy="7205178"/>
          </a:xfrm>
          <a:prstGeom prst="rect">
            <a:avLst/>
          </a:prstGeom>
        </p:spPr>
        <p:txBody>
          <a:bodyPr wrap="square">
            <a:spAutoFit/>
          </a:bodyPr>
          <a:lstStyle/>
          <a:p>
            <a:pPr algn="just">
              <a:lnSpc>
                <a:spcPct val="107000"/>
              </a:lnSpc>
              <a:spcAft>
                <a:spcPts val="0"/>
              </a:spcAft>
              <a:tabLst>
                <a:tab pos="1620520" algn="l"/>
              </a:tabLst>
            </a:pPr>
            <a:r>
              <a:rPr lang="de-DE" sz="2000" b="1" dirty="0">
                <a:effectLst/>
                <a:latin typeface="Arial" panose="020B0604020202020204" pitchFamily="34" charset="0"/>
                <a:ea typeface="Calibri" panose="020F0502020204030204" pitchFamily="34" charset="0"/>
                <a:cs typeface="Times New Roman" panose="02020603050405020304" pitchFamily="18" charset="0"/>
              </a:rPr>
              <a:t>Hühner</a:t>
            </a:r>
            <a:endParaRPr lang="de-DE" sz="3200" dirty="0">
              <a:effectLst/>
              <a:latin typeface="Arial" panose="020B060402020202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de-DE" dirty="0">
                <a:effectLst/>
                <a:latin typeface="Arial" panose="020B0604020202020204" pitchFamily="34" charset="0"/>
                <a:ea typeface="Calibri" panose="020F0502020204030204" pitchFamily="34" charset="0"/>
                <a:cs typeface="Times New Roman" panose="02020603050405020304" pitchFamily="18" charset="0"/>
              </a:rPr>
              <a:t>Andalusier	blau-gesäumt (Z:3 ET:4,24)</a:t>
            </a:r>
            <a:endParaRPr lang="de-DE" sz="3200" dirty="0">
              <a:effectLst/>
              <a:latin typeface="Arial" panose="020B060402020202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de-DE" dirty="0">
                <a:effectLst/>
                <a:latin typeface="Arial" panose="020B0604020202020204" pitchFamily="34" charset="0"/>
                <a:ea typeface="Calibri" panose="020F0502020204030204" pitchFamily="34" charset="0"/>
                <a:cs typeface="Times New Roman" panose="02020603050405020304" pitchFamily="18" charset="0"/>
              </a:rPr>
              <a:t>Augsburger 	schwarz (Z:10 ET:15,63)</a:t>
            </a:r>
            <a:endParaRPr lang="de-DE" sz="3200" dirty="0">
              <a:effectLst/>
              <a:latin typeface="Arial" panose="020B060402020202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de-DE" dirty="0">
                <a:effectLst/>
                <a:latin typeface="Arial" panose="020B0604020202020204" pitchFamily="34" charset="0"/>
                <a:ea typeface="Calibri" panose="020F0502020204030204" pitchFamily="34" charset="0"/>
                <a:cs typeface="Times New Roman" panose="02020603050405020304" pitchFamily="18" charset="0"/>
              </a:rPr>
              <a:t>Bergische </a:t>
            </a:r>
            <a:r>
              <a:rPr lang="de-DE" dirty="0" err="1">
                <a:effectLst/>
                <a:latin typeface="Arial" panose="020B0604020202020204" pitchFamily="34" charset="0"/>
                <a:ea typeface="Calibri" panose="020F0502020204030204" pitchFamily="34" charset="0"/>
                <a:cs typeface="Times New Roman" panose="02020603050405020304" pitchFamily="18" charset="0"/>
              </a:rPr>
              <a:t>Kräher</a:t>
            </a:r>
            <a:r>
              <a:rPr lang="de-DE" dirty="0">
                <a:effectLst/>
                <a:latin typeface="Arial" panose="020B0604020202020204" pitchFamily="34" charset="0"/>
                <a:ea typeface="Calibri" panose="020F0502020204030204" pitchFamily="34" charset="0"/>
                <a:cs typeface="Times New Roman" panose="02020603050405020304" pitchFamily="18" charset="0"/>
              </a:rPr>
              <a:t> 	schwarz-</a:t>
            </a:r>
            <a:r>
              <a:rPr lang="de-DE" dirty="0" err="1">
                <a:effectLst/>
                <a:latin typeface="Arial" panose="020B0604020202020204" pitchFamily="34" charset="0"/>
                <a:ea typeface="Calibri" panose="020F0502020204030204" pitchFamily="34" charset="0"/>
                <a:cs typeface="Times New Roman" panose="02020603050405020304" pitchFamily="18" charset="0"/>
              </a:rPr>
              <a:t>golbraungedobbelt</a:t>
            </a:r>
            <a:r>
              <a:rPr lang="de-DE" dirty="0">
                <a:effectLst/>
                <a:latin typeface="Arial" panose="020B0604020202020204" pitchFamily="34" charset="0"/>
                <a:ea typeface="Calibri" panose="020F0502020204030204" pitchFamily="34" charset="0"/>
                <a:cs typeface="Times New Roman" panose="02020603050405020304" pitchFamily="18" charset="0"/>
              </a:rPr>
              <a:t> (Z:1 ET:2,6)</a:t>
            </a:r>
            <a:endParaRPr lang="de-DE" sz="3200" dirty="0">
              <a:effectLst/>
              <a:latin typeface="Arial" panose="020B060402020202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de-DE" dirty="0">
                <a:effectLst/>
                <a:latin typeface="Arial" panose="020B0604020202020204" pitchFamily="34" charset="0"/>
                <a:ea typeface="Calibri" panose="020F0502020204030204" pitchFamily="34" charset="0"/>
                <a:cs typeface="Times New Roman" panose="02020603050405020304" pitchFamily="18" charset="0"/>
              </a:rPr>
              <a:t>Bergische Schlotterkämme 	</a:t>
            </a:r>
            <a:r>
              <a:rPr lang="de-DE" sz="1600" dirty="0">
                <a:effectLst/>
                <a:latin typeface="Arial" panose="020B0604020202020204" pitchFamily="34" charset="0"/>
                <a:ea typeface="Calibri" panose="020F0502020204030204" pitchFamily="34" charset="0"/>
                <a:cs typeface="Times New Roman" panose="02020603050405020304" pitchFamily="18" charset="0"/>
              </a:rPr>
              <a:t>gesperbert, schwarz, schwarz-</a:t>
            </a:r>
            <a:r>
              <a:rPr lang="de-DE" sz="1600" dirty="0" err="1">
                <a:effectLst/>
                <a:latin typeface="Arial" panose="020B0604020202020204" pitchFamily="34" charset="0"/>
                <a:ea typeface="Calibri" panose="020F0502020204030204" pitchFamily="34" charset="0"/>
                <a:cs typeface="Times New Roman" panose="02020603050405020304" pitchFamily="18" charset="0"/>
              </a:rPr>
              <a:t>gelbgedobbelt</a:t>
            </a:r>
            <a:r>
              <a:rPr lang="de-DE" sz="1600" dirty="0">
                <a:effectLst/>
                <a:latin typeface="Arial" panose="020B0604020202020204" pitchFamily="34" charset="0"/>
                <a:ea typeface="Calibri" panose="020F0502020204030204" pitchFamily="34" charset="0"/>
                <a:cs typeface="Times New Roman" panose="02020603050405020304" pitchFamily="18" charset="0"/>
              </a:rPr>
              <a:t>, schwarz-</a:t>
            </a:r>
            <a:r>
              <a:rPr lang="de-DE" sz="1600" dirty="0" err="1">
                <a:effectLst/>
                <a:latin typeface="Arial" panose="020B0604020202020204" pitchFamily="34" charset="0"/>
                <a:ea typeface="Calibri" panose="020F0502020204030204" pitchFamily="34" charset="0"/>
                <a:cs typeface="Times New Roman" panose="02020603050405020304" pitchFamily="18" charset="0"/>
              </a:rPr>
              <a:t>weißgedobbelt</a:t>
            </a:r>
            <a:r>
              <a:rPr lang="de-DE" sz="1600" dirty="0">
                <a:effectLst/>
                <a:latin typeface="Arial" panose="020B0604020202020204" pitchFamily="34" charset="0"/>
                <a:ea typeface="Calibri" panose="020F0502020204030204" pitchFamily="34" charset="0"/>
                <a:cs typeface="Times New Roman" panose="02020603050405020304" pitchFamily="18" charset="0"/>
              </a:rPr>
              <a:t> (Z:1 ET:2,4)</a:t>
            </a:r>
          </a:p>
          <a:p>
            <a:pPr marL="342900" lvl="0" indent="-342900">
              <a:lnSpc>
                <a:spcPct val="107000"/>
              </a:lnSpc>
              <a:buFont typeface="Symbol" panose="05050102010706020507" pitchFamily="18" charset="2"/>
              <a:buChar char=""/>
            </a:pPr>
            <a:r>
              <a:rPr lang="de-DE" dirty="0">
                <a:effectLst/>
                <a:latin typeface="Arial" panose="020B0604020202020204" pitchFamily="34" charset="0"/>
                <a:ea typeface="Calibri" panose="020F0502020204030204" pitchFamily="34" charset="0"/>
                <a:cs typeface="Times New Roman" panose="02020603050405020304" pitchFamily="18" charset="0"/>
              </a:rPr>
              <a:t>Deutsche </a:t>
            </a:r>
            <a:r>
              <a:rPr lang="de-DE" dirty="0" err="1">
                <a:effectLst/>
                <a:latin typeface="Arial" panose="020B0604020202020204" pitchFamily="34" charset="0"/>
                <a:ea typeface="Calibri" panose="020F0502020204030204" pitchFamily="34" charset="0"/>
                <a:cs typeface="Times New Roman" panose="02020603050405020304" pitchFamily="18" charset="0"/>
              </a:rPr>
              <a:t>Langschan</a:t>
            </a:r>
            <a:r>
              <a:rPr lang="de-DE" dirty="0">
                <a:effectLst/>
                <a:latin typeface="Arial" panose="020B0604020202020204" pitchFamily="34" charset="0"/>
                <a:ea typeface="Calibri" panose="020F0502020204030204" pitchFamily="34" charset="0"/>
                <a:cs typeface="Times New Roman" panose="02020603050405020304" pitchFamily="18" charset="0"/>
              </a:rPr>
              <a:t>	blau-gesäumt, schwarz, weiß (Z:0 ET:0,0)</a:t>
            </a:r>
            <a:endParaRPr lang="de-DE" sz="3200" dirty="0">
              <a:effectLst/>
              <a:latin typeface="Arial" panose="020B060402020202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de-DE" dirty="0">
                <a:effectLst/>
                <a:latin typeface="Arial" panose="020B0604020202020204" pitchFamily="34" charset="0"/>
                <a:ea typeface="Calibri" panose="020F0502020204030204" pitchFamily="34" charset="0"/>
                <a:cs typeface="Times New Roman" panose="02020603050405020304" pitchFamily="18" charset="0"/>
              </a:rPr>
              <a:t>Dominikaner 	gesperbert (Z:0 ET:0,0)</a:t>
            </a:r>
            <a:endParaRPr lang="de-DE" sz="3200" dirty="0">
              <a:effectLst/>
              <a:latin typeface="Arial" panose="020B0604020202020204" pitchFamily="34" charset="0"/>
              <a:ea typeface="Calibri" panose="020F0502020204030204" pitchFamily="34" charset="0"/>
              <a:cs typeface="Times New Roman" panose="02020603050405020304" pitchFamily="18" charset="0"/>
            </a:endParaRPr>
          </a:p>
          <a:p>
            <a:r>
              <a:rPr lang="de-DE" sz="3200" dirty="0">
                <a:effectLst/>
                <a:latin typeface="Arial" panose="020B0604020202020204" pitchFamily="34" charset="0"/>
                <a:ea typeface="Calibri" panose="020F0502020204030204" pitchFamily="34" charset="0"/>
                <a:cs typeface="Times New Roman" panose="02020603050405020304" pitchFamily="18" charset="0"/>
              </a:rPr>
              <a:t>   </a:t>
            </a:r>
            <a:r>
              <a:rPr lang="de-DE" dirty="0" err="1">
                <a:effectLst/>
                <a:latin typeface="Arial" panose="020B0604020202020204" pitchFamily="34" charset="0"/>
                <a:ea typeface="Calibri" panose="020F0502020204030204" pitchFamily="34" charset="0"/>
                <a:cs typeface="Times New Roman" panose="02020603050405020304" pitchFamily="18" charset="0"/>
              </a:rPr>
              <a:t>Krüper</a:t>
            </a:r>
            <a:r>
              <a:rPr lang="de-DE" dirty="0">
                <a:effectLst/>
                <a:latin typeface="Arial" panose="020B0604020202020204" pitchFamily="34" charset="0"/>
                <a:ea typeface="Calibri" panose="020F0502020204030204" pitchFamily="34" charset="0"/>
                <a:cs typeface="Times New Roman" panose="02020603050405020304" pitchFamily="18" charset="0"/>
              </a:rPr>
              <a:t> 	gesperbert, </a:t>
            </a:r>
            <a:r>
              <a:rPr lang="de-DE" dirty="0" err="1">
                <a:effectLst/>
                <a:latin typeface="Arial" panose="020B0604020202020204" pitchFamily="34" charset="0"/>
                <a:ea typeface="Calibri" panose="020F0502020204030204" pitchFamily="34" charset="0"/>
                <a:cs typeface="Times New Roman" panose="02020603050405020304" pitchFamily="18" charset="0"/>
              </a:rPr>
              <a:t>rebhuhnhalsig</a:t>
            </a:r>
            <a:r>
              <a:rPr lang="de-DE" dirty="0">
                <a:effectLst/>
                <a:latin typeface="Arial" panose="020B0604020202020204" pitchFamily="34" charset="0"/>
                <a:ea typeface="Calibri" panose="020F0502020204030204" pitchFamily="34" charset="0"/>
                <a:cs typeface="Times New Roman" panose="02020603050405020304" pitchFamily="18" charset="0"/>
              </a:rPr>
              <a:t>, schwarz, schwarz-</a:t>
            </a:r>
            <a:r>
              <a:rPr lang="de-DE" dirty="0" err="1">
                <a:effectLst/>
                <a:latin typeface="Arial" panose="020B0604020202020204" pitchFamily="34" charset="0"/>
                <a:ea typeface="Calibri" panose="020F0502020204030204" pitchFamily="34" charset="0"/>
                <a:cs typeface="Times New Roman" panose="02020603050405020304" pitchFamily="18" charset="0"/>
              </a:rPr>
              <a:t>weißgedobbelt</a:t>
            </a:r>
            <a:r>
              <a:rPr lang="de-DE" dirty="0">
                <a:effectLst/>
                <a:latin typeface="Arial" panose="020B0604020202020204" pitchFamily="34" charset="0"/>
                <a:ea typeface="Calibri" panose="020F0502020204030204" pitchFamily="34" charset="0"/>
                <a:cs typeface="Times New Roman" panose="02020603050405020304" pitchFamily="18" charset="0"/>
              </a:rPr>
              <a:t>, weiß (Z:6 ET:14,29)</a:t>
            </a:r>
            <a:endParaRPr lang="de-DE" sz="3200" dirty="0">
              <a:effectLst/>
              <a:latin typeface="Arial" panose="020B060402020202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de-DE" dirty="0" err="1">
                <a:effectLst/>
                <a:latin typeface="Arial" panose="020B0604020202020204" pitchFamily="34" charset="0"/>
                <a:ea typeface="Calibri" panose="020F0502020204030204" pitchFamily="34" charset="0"/>
                <a:cs typeface="Times New Roman" panose="02020603050405020304" pitchFamily="18" charset="0"/>
              </a:rPr>
              <a:t>Minorka</a:t>
            </a:r>
            <a:r>
              <a:rPr lang="de-DE" dirty="0">
                <a:effectLst/>
                <a:latin typeface="Arial" panose="020B0604020202020204" pitchFamily="34" charset="0"/>
                <a:ea typeface="Calibri" panose="020F0502020204030204" pitchFamily="34" charset="0"/>
                <a:cs typeface="Times New Roman" panose="02020603050405020304" pitchFamily="18" charset="0"/>
              </a:rPr>
              <a:t>	schwarz, weiß (Z:1 ET:4,15)</a:t>
            </a:r>
            <a:endParaRPr lang="de-DE" sz="3200" dirty="0">
              <a:effectLst/>
              <a:latin typeface="Arial" panose="020B060402020202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de-DE" dirty="0">
                <a:effectLst/>
                <a:latin typeface="Arial" panose="020B0604020202020204" pitchFamily="34" charset="0"/>
                <a:ea typeface="Calibri" panose="020F0502020204030204" pitchFamily="34" charset="0"/>
                <a:cs typeface="Times New Roman" panose="02020603050405020304" pitchFamily="18" charset="0"/>
              </a:rPr>
              <a:t>Nackthalshühner	gesperbert, schwarz, weiß (Z:1 ET:1,2)</a:t>
            </a:r>
            <a:endParaRPr lang="de-DE" sz="3200" dirty="0">
              <a:effectLst/>
              <a:latin typeface="Arial" panose="020B060402020202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de-DE" dirty="0">
                <a:effectLst/>
                <a:latin typeface="Arial" panose="020B0604020202020204" pitchFamily="34" charset="0"/>
                <a:ea typeface="Calibri" panose="020F0502020204030204" pitchFamily="34" charset="0"/>
                <a:cs typeface="Times New Roman" panose="02020603050405020304" pitchFamily="18" charset="0"/>
              </a:rPr>
              <a:t>Plymouth Rock	gelb, gestreift, schwarz, weiß (Z:2 ET:5,15)</a:t>
            </a:r>
            <a:endParaRPr lang="de-DE" sz="3200" dirty="0">
              <a:effectLst/>
              <a:latin typeface="Arial" panose="020B060402020202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de-DE" dirty="0" err="1">
                <a:effectLst/>
                <a:latin typeface="Arial" panose="020B0604020202020204" pitchFamily="34" charset="0"/>
                <a:ea typeface="Calibri" panose="020F0502020204030204" pitchFamily="34" charset="0"/>
                <a:cs typeface="Times New Roman" panose="02020603050405020304" pitchFamily="18" charset="0"/>
              </a:rPr>
              <a:t>Ramelsloher</a:t>
            </a:r>
            <a:r>
              <a:rPr lang="de-DE" dirty="0">
                <a:effectLst/>
                <a:latin typeface="Arial" panose="020B0604020202020204" pitchFamily="34" charset="0"/>
                <a:ea typeface="Calibri" panose="020F0502020204030204" pitchFamily="34" charset="0"/>
                <a:cs typeface="Times New Roman" panose="02020603050405020304" pitchFamily="18" charset="0"/>
              </a:rPr>
              <a:t>	gelb, weiß (Z:2 ET:2,6)</a:t>
            </a:r>
            <a:endParaRPr lang="de-DE" sz="3200" dirty="0">
              <a:effectLst/>
              <a:latin typeface="Arial" panose="020B060402020202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de-DE" dirty="0">
                <a:effectLst/>
                <a:latin typeface="Arial" panose="020B0604020202020204" pitchFamily="34" charset="0"/>
                <a:ea typeface="Calibri" panose="020F0502020204030204" pitchFamily="34" charset="0"/>
                <a:cs typeface="Times New Roman" panose="02020603050405020304" pitchFamily="18" charset="0"/>
              </a:rPr>
              <a:t>Sachsenhühner 	gesperbert, schwarz, weiß (Z:3 ET:4,21)</a:t>
            </a:r>
            <a:endParaRPr lang="de-DE" sz="3200" dirty="0">
              <a:effectLst/>
              <a:latin typeface="Arial" panose="020B060402020202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de-DE" dirty="0">
                <a:effectLst/>
                <a:latin typeface="Arial" panose="020B0604020202020204" pitchFamily="34" charset="0"/>
                <a:ea typeface="Calibri" panose="020F0502020204030204" pitchFamily="34" charset="0"/>
                <a:cs typeface="Times New Roman" panose="02020603050405020304" pitchFamily="18" charset="0"/>
              </a:rPr>
              <a:t>Altsteirer	weiß, wildbraun (Z:9 ET:13,37)</a:t>
            </a:r>
            <a:endParaRPr lang="de-DE" sz="3200" dirty="0">
              <a:effectLst/>
              <a:latin typeface="Arial" panose="020B060402020202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de-DE" dirty="0" err="1">
                <a:effectLst/>
                <a:latin typeface="Arial" panose="020B0604020202020204" pitchFamily="34" charset="0"/>
                <a:ea typeface="Calibri" panose="020F0502020204030204" pitchFamily="34" charset="0"/>
                <a:cs typeface="Times New Roman" panose="02020603050405020304" pitchFamily="18" charset="0"/>
              </a:rPr>
              <a:t>Brakel</a:t>
            </a:r>
            <a:r>
              <a:rPr lang="de-DE" dirty="0">
                <a:effectLst/>
                <a:latin typeface="Arial" panose="020B0604020202020204" pitchFamily="34" charset="0"/>
                <a:ea typeface="Calibri" panose="020F0502020204030204" pitchFamily="34" charset="0"/>
                <a:cs typeface="Times New Roman" panose="02020603050405020304" pitchFamily="18" charset="0"/>
              </a:rPr>
              <a:t> 	</a:t>
            </a:r>
            <a:r>
              <a:rPr lang="de-DE" dirty="0" err="1">
                <a:effectLst/>
                <a:latin typeface="Arial" panose="020B0604020202020204" pitchFamily="34" charset="0"/>
                <a:ea typeface="Calibri" panose="020F0502020204030204" pitchFamily="34" charset="0"/>
                <a:cs typeface="Times New Roman" panose="02020603050405020304" pitchFamily="18" charset="0"/>
              </a:rPr>
              <a:t>gold</a:t>
            </a:r>
            <a:r>
              <a:rPr lang="de-DE" dirty="0">
                <a:effectLst/>
                <a:latin typeface="Arial" panose="020B0604020202020204" pitchFamily="34" charset="0"/>
                <a:ea typeface="Calibri" panose="020F0502020204030204" pitchFamily="34" charset="0"/>
                <a:cs typeface="Times New Roman" panose="02020603050405020304" pitchFamily="18" charset="0"/>
              </a:rPr>
              <a:t>, </a:t>
            </a:r>
            <a:r>
              <a:rPr lang="de-DE" dirty="0" err="1">
                <a:effectLst/>
                <a:latin typeface="Arial" panose="020B0604020202020204" pitchFamily="34" charset="0"/>
                <a:ea typeface="Calibri" panose="020F0502020204030204" pitchFamily="34" charset="0"/>
                <a:cs typeface="Times New Roman" panose="02020603050405020304" pitchFamily="18" charset="0"/>
              </a:rPr>
              <a:t>silber</a:t>
            </a:r>
            <a:r>
              <a:rPr lang="de-DE" dirty="0">
                <a:effectLst/>
                <a:latin typeface="Arial" panose="020B0604020202020204" pitchFamily="34" charset="0"/>
                <a:ea typeface="Calibri" panose="020F0502020204030204" pitchFamily="34" charset="0"/>
                <a:cs typeface="Times New Roman" panose="02020603050405020304" pitchFamily="18" charset="0"/>
              </a:rPr>
              <a:t> (Z:6 ET:7,31)</a:t>
            </a:r>
            <a:endParaRPr lang="de-DE" sz="3200" dirty="0">
              <a:effectLst/>
              <a:latin typeface="Arial" panose="020B060402020202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de-DE" dirty="0">
                <a:effectLst/>
                <a:latin typeface="Arial" panose="020B0604020202020204" pitchFamily="34" charset="0"/>
                <a:ea typeface="Calibri" panose="020F0502020204030204" pitchFamily="34" charset="0"/>
                <a:cs typeface="Times New Roman" panose="02020603050405020304" pitchFamily="18" charset="0"/>
              </a:rPr>
              <a:t>Deutsche Reichshühner	gestreift, rot, weiß, weiß-</a:t>
            </a:r>
            <a:r>
              <a:rPr lang="de-DE" dirty="0" err="1">
                <a:effectLst/>
                <a:latin typeface="Arial" panose="020B0604020202020204" pitchFamily="34" charset="0"/>
                <a:ea typeface="Calibri" panose="020F0502020204030204" pitchFamily="34" charset="0"/>
                <a:cs typeface="Times New Roman" panose="02020603050405020304" pitchFamily="18" charset="0"/>
              </a:rPr>
              <a:t>schwarzcolumbia</a:t>
            </a:r>
            <a:r>
              <a:rPr lang="de-DE" dirty="0">
                <a:effectLst/>
                <a:latin typeface="Arial" panose="020B0604020202020204" pitchFamily="34" charset="0"/>
                <a:ea typeface="Calibri" panose="020F0502020204030204" pitchFamily="34" charset="0"/>
                <a:cs typeface="Times New Roman" panose="02020603050405020304" pitchFamily="18" charset="0"/>
              </a:rPr>
              <a:t> (Z:6 ET:9,23)</a:t>
            </a:r>
            <a:endParaRPr lang="de-DE" sz="3200" dirty="0">
              <a:effectLst/>
              <a:latin typeface="Arial" panose="020B060402020202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de-DE" dirty="0">
                <a:effectLst/>
                <a:latin typeface="Arial" panose="020B0604020202020204" pitchFamily="34" charset="0"/>
                <a:ea typeface="Calibri" panose="020F0502020204030204" pitchFamily="34" charset="0"/>
                <a:cs typeface="Times New Roman" panose="02020603050405020304" pitchFamily="18" charset="0"/>
              </a:rPr>
              <a:t>Deutsche Sperber 	gesperbert (Z:10 ET:14,61)</a:t>
            </a:r>
            <a:endParaRPr lang="de-DE" sz="3200" dirty="0">
              <a:effectLst/>
              <a:latin typeface="Arial" panose="020B060402020202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de-DE" dirty="0">
                <a:effectLst/>
                <a:latin typeface="Arial" panose="020B0604020202020204" pitchFamily="34" charset="0"/>
                <a:ea typeface="Calibri" panose="020F0502020204030204" pitchFamily="34" charset="0"/>
                <a:cs typeface="Times New Roman" panose="02020603050405020304" pitchFamily="18" charset="0"/>
              </a:rPr>
              <a:t>Deutsche Zwerg-</a:t>
            </a:r>
            <a:r>
              <a:rPr lang="de-DE" dirty="0" err="1">
                <a:effectLst/>
                <a:latin typeface="Arial" panose="020B0604020202020204" pitchFamily="34" charset="0"/>
                <a:ea typeface="Calibri" panose="020F0502020204030204" pitchFamily="34" charset="0"/>
                <a:cs typeface="Times New Roman" panose="02020603050405020304" pitchFamily="18" charset="0"/>
              </a:rPr>
              <a:t>Langschan</a:t>
            </a:r>
            <a:r>
              <a:rPr lang="de-DE" dirty="0">
                <a:effectLst/>
                <a:latin typeface="Arial" panose="020B0604020202020204" pitchFamily="34" charset="0"/>
                <a:ea typeface="Calibri" panose="020F0502020204030204" pitchFamily="34" charset="0"/>
                <a:cs typeface="Times New Roman" panose="02020603050405020304" pitchFamily="18" charset="0"/>
              </a:rPr>
              <a:t>	blau-gesäumt, rot, schwarz, weiß (Z:7 ET:19,54)</a:t>
            </a:r>
            <a:endParaRPr lang="de-DE" sz="3200" dirty="0">
              <a:effectLst/>
              <a:latin typeface="Arial" panose="020B060402020202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de-DE" dirty="0" err="1">
                <a:effectLst/>
                <a:latin typeface="Arial" panose="020B0604020202020204" pitchFamily="34" charset="0"/>
                <a:ea typeface="Calibri" panose="020F0502020204030204" pitchFamily="34" charset="0"/>
                <a:cs typeface="Times New Roman" panose="02020603050405020304" pitchFamily="18" charset="0"/>
              </a:rPr>
              <a:t>Mechelner</a:t>
            </a:r>
            <a:r>
              <a:rPr lang="de-DE" dirty="0">
                <a:effectLst/>
                <a:latin typeface="Arial" panose="020B0604020202020204" pitchFamily="34" charset="0"/>
                <a:ea typeface="Calibri" panose="020F0502020204030204" pitchFamily="34" charset="0"/>
                <a:cs typeface="Times New Roman" panose="02020603050405020304" pitchFamily="18" charset="0"/>
              </a:rPr>
              <a:t> 	gesperbert, weiß (Z:5 ET:6,19)</a:t>
            </a:r>
            <a:endParaRPr lang="de-DE" sz="3200" dirty="0">
              <a:effectLst/>
              <a:latin typeface="Arial" panose="020B060402020202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de-DE" dirty="0">
                <a:effectLst/>
                <a:latin typeface="Arial" panose="020B0604020202020204" pitchFamily="34" charset="0"/>
                <a:ea typeface="Calibri" panose="020F0502020204030204" pitchFamily="34" charset="0"/>
                <a:cs typeface="Times New Roman" panose="02020603050405020304" pitchFamily="18" charset="0"/>
              </a:rPr>
              <a:t>Westfälische </a:t>
            </a:r>
            <a:r>
              <a:rPr lang="de-DE" dirty="0" err="1">
                <a:effectLst/>
                <a:latin typeface="Arial" panose="020B0604020202020204" pitchFamily="34" charset="0"/>
                <a:ea typeface="Calibri" panose="020F0502020204030204" pitchFamily="34" charset="0"/>
                <a:cs typeface="Times New Roman" panose="02020603050405020304" pitchFamily="18" charset="0"/>
              </a:rPr>
              <a:t>Totleger</a:t>
            </a:r>
            <a:r>
              <a:rPr lang="de-DE" dirty="0">
                <a:effectLst/>
                <a:latin typeface="Arial" panose="020B0604020202020204" pitchFamily="34" charset="0"/>
                <a:ea typeface="Calibri" panose="020F0502020204030204" pitchFamily="34" charset="0"/>
                <a:cs typeface="Times New Roman" panose="02020603050405020304" pitchFamily="18" charset="0"/>
              </a:rPr>
              <a:t>	</a:t>
            </a:r>
            <a:r>
              <a:rPr lang="de-DE" dirty="0" err="1">
                <a:effectLst/>
                <a:latin typeface="Arial" panose="020B0604020202020204" pitchFamily="34" charset="0"/>
                <a:ea typeface="Calibri" panose="020F0502020204030204" pitchFamily="34" charset="0"/>
                <a:cs typeface="Times New Roman" panose="02020603050405020304" pitchFamily="18" charset="0"/>
              </a:rPr>
              <a:t>gold</a:t>
            </a:r>
            <a:r>
              <a:rPr lang="de-DE" dirty="0">
                <a:effectLst/>
                <a:latin typeface="Arial" panose="020B0604020202020204" pitchFamily="34" charset="0"/>
                <a:ea typeface="Calibri" panose="020F0502020204030204" pitchFamily="34" charset="0"/>
                <a:cs typeface="Times New Roman" panose="02020603050405020304" pitchFamily="18" charset="0"/>
              </a:rPr>
              <a:t>, </a:t>
            </a:r>
            <a:r>
              <a:rPr lang="de-DE" dirty="0" err="1">
                <a:effectLst/>
                <a:latin typeface="Arial" panose="020B0604020202020204" pitchFamily="34" charset="0"/>
                <a:ea typeface="Calibri" panose="020F0502020204030204" pitchFamily="34" charset="0"/>
                <a:cs typeface="Times New Roman" panose="02020603050405020304" pitchFamily="18" charset="0"/>
              </a:rPr>
              <a:t>silber</a:t>
            </a:r>
            <a:r>
              <a:rPr lang="de-DE" dirty="0">
                <a:effectLst/>
                <a:latin typeface="Arial" panose="020B0604020202020204" pitchFamily="34" charset="0"/>
                <a:ea typeface="Calibri" panose="020F0502020204030204" pitchFamily="34" charset="0"/>
                <a:cs typeface="Times New Roman" panose="02020603050405020304" pitchFamily="18" charset="0"/>
              </a:rPr>
              <a:t> (Z:7 ET:11,56)</a:t>
            </a:r>
            <a:endParaRPr lang="de-DE" sz="3200" dirty="0">
              <a:effectLst/>
              <a:latin typeface="Arial" panose="020B060402020202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de-DE" dirty="0" err="1">
                <a:effectLst/>
                <a:latin typeface="Arial" panose="020B0604020202020204" pitchFamily="34" charset="0"/>
                <a:ea typeface="Calibri" panose="020F0502020204030204" pitchFamily="34" charset="0"/>
                <a:cs typeface="Times New Roman" panose="02020603050405020304" pitchFamily="18" charset="0"/>
              </a:rPr>
              <a:t>Sundheimer</a:t>
            </a:r>
            <a:r>
              <a:rPr lang="de-DE" dirty="0">
                <a:effectLst/>
                <a:latin typeface="Arial" panose="020B0604020202020204" pitchFamily="34" charset="0"/>
                <a:ea typeface="Calibri" panose="020F0502020204030204" pitchFamily="34" charset="0"/>
                <a:cs typeface="Times New Roman" panose="02020603050405020304" pitchFamily="18" charset="0"/>
              </a:rPr>
              <a:t>	weiß </a:t>
            </a:r>
            <a:r>
              <a:rPr lang="de-DE" dirty="0" err="1">
                <a:effectLst/>
                <a:latin typeface="Arial" panose="020B0604020202020204" pitchFamily="34" charset="0"/>
                <a:ea typeface="Calibri" panose="020F0502020204030204" pitchFamily="34" charset="0"/>
                <a:cs typeface="Times New Roman" panose="02020603050405020304" pitchFamily="18" charset="0"/>
              </a:rPr>
              <a:t>schwarzcolumbia</a:t>
            </a:r>
            <a:r>
              <a:rPr lang="de-DE" dirty="0">
                <a:effectLst/>
                <a:latin typeface="Arial" panose="020B0604020202020204" pitchFamily="34" charset="0"/>
                <a:ea typeface="Calibri" panose="020F0502020204030204" pitchFamily="34" charset="0"/>
                <a:cs typeface="Times New Roman" panose="02020603050405020304" pitchFamily="18" charset="0"/>
              </a:rPr>
              <a:t> (Z: 26 ET:35,138)</a:t>
            </a:r>
            <a:r>
              <a:rPr lang="de-DE" dirty="0">
                <a:latin typeface="Arial" panose="020B0604020202020204" pitchFamily="34" charset="0"/>
                <a:ea typeface="Calibri" panose="020F0502020204030204" pitchFamily="34" charset="0"/>
                <a:cs typeface="Times New Roman" panose="02020603050405020304" pitchFamily="18" charset="0"/>
              </a:rPr>
              <a:t> </a:t>
            </a:r>
            <a:r>
              <a:rPr lang="de-DE" dirty="0">
                <a:effectLst/>
                <a:latin typeface="Arial" panose="020B0604020202020204" pitchFamily="34" charset="0"/>
                <a:ea typeface="Calibri" panose="020F0502020204030204" pitchFamily="34" charset="0"/>
                <a:cs typeface="Times New Roman" panose="02020603050405020304" pitchFamily="18" charset="0"/>
              </a:rPr>
              <a:t>Kategorie IV (Ursprünglich aus Baden stammende Hühnerrasse)</a:t>
            </a:r>
            <a:endParaRPr lang="de-DE" sz="3200" dirty="0">
              <a:effectLst/>
              <a:latin typeface="Arial" panose="020B0604020202020204" pitchFamily="34" charset="0"/>
              <a:ea typeface="Calibri" panose="020F0502020204030204" pitchFamily="34" charset="0"/>
              <a:cs typeface="Times New Roman" panose="02020603050405020304" pitchFamily="18" charset="0"/>
            </a:endParaRPr>
          </a:p>
          <a:p>
            <a:pPr algn="just">
              <a:lnSpc>
                <a:spcPct val="107000"/>
              </a:lnSpc>
              <a:spcAft>
                <a:spcPts val="0"/>
              </a:spcAft>
              <a:tabLst>
                <a:tab pos="1620520" algn="l"/>
              </a:tabLst>
            </a:pPr>
            <a:r>
              <a:rPr lang="de-DE" sz="2000" dirty="0">
                <a:effectLst/>
                <a:latin typeface="Arial" panose="020B0604020202020204" pitchFamily="34" charset="0"/>
                <a:ea typeface="Calibri" panose="020F0502020204030204" pitchFamily="34" charset="0"/>
                <a:cs typeface="Times New Roman" panose="02020603050405020304" pitchFamily="18" charset="0"/>
              </a:rPr>
              <a:t> </a:t>
            </a:r>
            <a:endParaRPr lang="de-DE" sz="3200" dirty="0">
              <a:effectLst/>
              <a:latin typeface="Arial" panose="020B0604020202020204" pitchFamily="34" charset="0"/>
              <a:ea typeface="Calibri" panose="020F0502020204030204" pitchFamily="34" charset="0"/>
              <a:cs typeface="Times New Roman" panose="02020603050405020304" pitchFamily="18" charset="0"/>
            </a:endParaRPr>
          </a:p>
        </p:txBody>
      </p:sp>
      <p:pic>
        <p:nvPicPr>
          <p:cNvPr id="4" name="Audio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1673906739"/>
      </p:ext>
    </p:extLst>
  </p:cSld>
  <p:clrMapOvr>
    <a:masterClrMapping/>
  </p:clrMapOvr>
  <mc:AlternateContent xmlns:mc="http://schemas.openxmlformats.org/markup-compatibility/2006" xmlns:p14="http://schemas.microsoft.com/office/powerpoint/2010/main">
    <mc:Choice Requires="p14">
      <p:transition spd="slow" p14:dur="2000" advTm="18939"/>
    </mc:Choice>
    <mc:Fallback xmlns="">
      <p:transition spd="slow" advTm="1893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p:cNvSpPr/>
          <p:nvPr/>
        </p:nvSpPr>
        <p:spPr>
          <a:xfrm>
            <a:off x="345687" y="468510"/>
            <a:ext cx="11608420" cy="6424003"/>
          </a:xfrm>
          <a:prstGeom prst="rect">
            <a:avLst/>
          </a:prstGeom>
        </p:spPr>
        <p:txBody>
          <a:bodyPr wrap="square">
            <a:spAutoFit/>
          </a:bodyPr>
          <a:lstStyle/>
          <a:p>
            <a:pPr algn="just">
              <a:lnSpc>
                <a:spcPct val="107000"/>
              </a:lnSpc>
              <a:spcAft>
                <a:spcPts val="0"/>
              </a:spcAft>
              <a:tabLst>
                <a:tab pos="1620520" algn="l"/>
              </a:tabLst>
            </a:pPr>
            <a:r>
              <a:rPr lang="de-DE" sz="2000" b="1" dirty="0">
                <a:effectLst/>
                <a:latin typeface="Arial" panose="020B0604020202020204" pitchFamily="34" charset="0"/>
                <a:ea typeface="Calibri" panose="020F0502020204030204" pitchFamily="34" charset="0"/>
                <a:cs typeface="Times New Roman" panose="02020603050405020304" pitchFamily="18" charset="0"/>
              </a:rPr>
              <a:t>Enten</a:t>
            </a:r>
            <a:endParaRPr lang="de-DE" sz="3200" dirty="0">
              <a:effectLst/>
              <a:latin typeface="Arial" panose="020B060402020202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de-DE" dirty="0" err="1">
                <a:effectLst/>
                <a:latin typeface="Arial" panose="020B0604020202020204" pitchFamily="34" charset="0"/>
                <a:ea typeface="Calibri" panose="020F0502020204030204" pitchFamily="34" charset="0"/>
                <a:cs typeface="Times New Roman" panose="02020603050405020304" pitchFamily="18" charset="0"/>
              </a:rPr>
              <a:t>Aylesburyenten</a:t>
            </a:r>
            <a:r>
              <a:rPr lang="de-DE" dirty="0">
                <a:effectLst/>
                <a:latin typeface="Arial" panose="020B0604020202020204" pitchFamily="34" charset="0"/>
                <a:ea typeface="Calibri" panose="020F0502020204030204" pitchFamily="34" charset="0"/>
                <a:cs typeface="Times New Roman" panose="02020603050405020304" pitchFamily="18" charset="0"/>
              </a:rPr>
              <a:t> 	weiß (Z:3 ET:5,6)</a:t>
            </a:r>
            <a:endParaRPr lang="de-DE" sz="3200" dirty="0">
              <a:effectLst/>
              <a:latin typeface="Arial" panose="020B060402020202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de-DE" dirty="0" err="1">
                <a:effectLst/>
                <a:latin typeface="Arial" panose="020B0604020202020204" pitchFamily="34" charset="0"/>
                <a:ea typeface="Calibri" panose="020F0502020204030204" pitchFamily="34" charset="0"/>
                <a:cs typeface="Times New Roman" panose="02020603050405020304" pitchFamily="18" charset="0"/>
              </a:rPr>
              <a:t>Rouenenten</a:t>
            </a:r>
            <a:r>
              <a:rPr lang="de-DE" dirty="0">
                <a:effectLst/>
                <a:latin typeface="Arial" panose="020B0604020202020204" pitchFamily="34" charset="0"/>
                <a:ea typeface="Calibri" panose="020F0502020204030204" pitchFamily="34" charset="0"/>
                <a:cs typeface="Times New Roman" panose="02020603050405020304" pitchFamily="18" charset="0"/>
              </a:rPr>
              <a:t> 	wildfarbig (Z:7 ET:11,25)</a:t>
            </a:r>
            <a:endParaRPr lang="de-DE" sz="3200" dirty="0">
              <a:effectLst/>
              <a:latin typeface="Arial" panose="020B060402020202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de-DE" dirty="0">
                <a:effectLst/>
                <a:latin typeface="Arial" panose="020B0604020202020204" pitchFamily="34" charset="0"/>
                <a:ea typeface="Calibri" panose="020F0502020204030204" pitchFamily="34" charset="0"/>
                <a:cs typeface="Times New Roman" panose="02020603050405020304" pitchFamily="18" charset="0"/>
              </a:rPr>
              <a:t>Deutsche Pekingenten 	weiß (Z:18 ET:31,71)</a:t>
            </a:r>
            <a:endParaRPr lang="de-DE" sz="3200" dirty="0">
              <a:effectLst/>
              <a:latin typeface="Arial" panose="020B060402020202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de-DE" dirty="0" err="1">
                <a:effectLst/>
                <a:latin typeface="Arial" panose="020B0604020202020204" pitchFamily="34" charset="0"/>
                <a:ea typeface="Calibri" panose="020F0502020204030204" pitchFamily="34" charset="0"/>
                <a:cs typeface="Times New Roman" panose="02020603050405020304" pitchFamily="18" charset="0"/>
              </a:rPr>
              <a:t>Landenten</a:t>
            </a:r>
            <a:r>
              <a:rPr lang="de-DE" dirty="0">
                <a:effectLst/>
                <a:latin typeface="Arial" panose="020B0604020202020204" pitchFamily="34" charset="0"/>
                <a:ea typeface="Calibri" panose="020F0502020204030204" pitchFamily="34" charset="0"/>
                <a:cs typeface="Times New Roman" panose="02020603050405020304" pitchFamily="18" charset="0"/>
              </a:rPr>
              <a:t>	blau, gelb, schwarz, schwarz-gescheckt, schwarz mit weißem Latz, weiß, wildfarbig, wildfarbig-gescheckt (Z:16 ET:24,53)</a:t>
            </a:r>
          </a:p>
          <a:p>
            <a:pPr marL="342900" lvl="0" indent="-342900">
              <a:lnSpc>
                <a:spcPct val="107000"/>
              </a:lnSpc>
              <a:buFont typeface="Symbol" panose="05050102010706020507" pitchFamily="18" charset="2"/>
              <a:buChar char=""/>
            </a:pPr>
            <a:r>
              <a:rPr lang="de-DE" dirty="0" err="1">
                <a:effectLst/>
                <a:latin typeface="Arial" panose="020B0604020202020204" pitchFamily="34" charset="0"/>
                <a:ea typeface="Calibri" panose="020F0502020204030204" pitchFamily="34" charset="0"/>
                <a:cs typeface="Times New Roman" panose="02020603050405020304" pitchFamily="18" charset="0"/>
              </a:rPr>
              <a:t>Orpingtonenten</a:t>
            </a:r>
            <a:r>
              <a:rPr lang="de-DE" dirty="0">
                <a:effectLst/>
                <a:latin typeface="Arial" panose="020B0604020202020204" pitchFamily="34" charset="0"/>
                <a:ea typeface="Calibri" panose="020F0502020204030204" pitchFamily="34" charset="0"/>
                <a:cs typeface="Times New Roman" panose="02020603050405020304" pitchFamily="18" charset="0"/>
              </a:rPr>
              <a:t> 	gelb (Z:11 ET:18,37)</a:t>
            </a:r>
            <a:endParaRPr lang="de-DE" sz="3200" dirty="0">
              <a:effectLst/>
              <a:latin typeface="Arial" panose="020B0604020202020204" pitchFamily="34" charset="0"/>
              <a:ea typeface="Calibri" panose="020F0502020204030204" pitchFamily="34" charset="0"/>
              <a:cs typeface="Times New Roman" panose="02020603050405020304" pitchFamily="18" charset="0"/>
            </a:endParaRPr>
          </a:p>
          <a:p>
            <a:pPr algn="just">
              <a:lnSpc>
                <a:spcPct val="107000"/>
              </a:lnSpc>
              <a:spcAft>
                <a:spcPts val="0"/>
              </a:spcAft>
              <a:tabLst>
                <a:tab pos="1620520" algn="l"/>
              </a:tabLst>
            </a:pPr>
            <a:r>
              <a:rPr lang="de-DE" sz="2000" dirty="0">
                <a:effectLst/>
                <a:latin typeface="Arial" panose="020B0604020202020204" pitchFamily="34" charset="0"/>
                <a:ea typeface="Calibri" panose="020F0502020204030204" pitchFamily="34" charset="0"/>
                <a:cs typeface="Times New Roman" panose="02020603050405020304" pitchFamily="18" charset="0"/>
              </a:rPr>
              <a:t> </a:t>
            </a:r>
            <a:endParaRPr lang="de-DE" sz="3200" dirty="0">
              <a:effectLst/>
              <a:latin typeface="Arial" panose="020B0604020202020204" pitchFamily="34" charset="0"/>
              <a:ea typeface="Calibri" panose="020F0502020204030204" pitchFamily="34" charset="0"/>
              <a:cs typeface="Times New Roman" panose="02020603050405020304" pitchFamily="18" charset="0"/>
            </a:endParaRPr>
          </a:p>
          <a:p>
            <a:pPr algn="just">
              <a:lnSpc>
                <a:spcPct val="107000"/>
              </a:lnSpc>
              <a:spcAft>
                <a:spcPts val="0"/>
              </a:spcAft>
              <a:tabLst>
                <a:tab pos="1620520" algn="l"/>
              </a:tabLst>
            </a:pPr>
            <a:r>
              <a:rPr lang="de-DE" sz="2000" b="1" dirty="0">
                <a:effectLst/>
                <a:latin typeface="Arial" panose="020B0604020202020204" pitchFamily="34" charset="0"/>
                <a:ea typeface="Calibri" panose="020F0502020204030204" pitchFamily="34" charset="0"/>
                <a:cs typeface="Times New Roman" panose="02020603050405020304" pitchFamily="18" charset="0"/>
              </a:rPr>
              <a:t>Gänse</a:t>
            </a:r>
            <a:endParaRPr lang="de-DE" sz="3200" dirty="0">
              <a:effectLst/>
              <a:latin typeface="Arial" panose="020B060402020202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de-DE" dirty="0">
                <a:effectLst/>
                <a:latin typeface="Arial" panose="020B0604020202020204" pitchFamily="34" charset="0"/>
                <a:ea typeface="Calibri" panose="020F0502020204030204" pitchFamily="34" charset="0"/>
                <a:cs typeface="Times New Roman" panose="02020603050405020304" pitchFamily="18" charset="0"/>
              </a:rPr>
              <a:t>Deutsche Legegänse	weiß (Z:5 ET:5,10)</a:t>
            </a:r>
            <a:endParaRPr lang="de-DE" sz="3200" dirty="0">
              <a:effectLst/>
              <a:latin typeface="Arial" panose="020B060402020202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de-DE" dirty="0" err="1">
                <a:effectLst/>
                <a:latin typeface="Arial" panose="020B0604020202020204" pitchFamily="34" charset="0"/>
                <a:ea typeface="Calibri" panose="020F0502020204030204" pitchFamily="34" charset="0"/>
                <a:cs typeface="Times New Roman" panose="02020603050405020304" pitchFamily="18" charset="0"/>
              </a:rPr>
              <a:t>Lippegänse</a:t>
            </a:r>
            <a:r>
              <a:rPr lang="de-DE" dirty="0">
                <a:effectLst/>
                <a:latin typeface="Arial" panose="020B0604020202020204" pitchFamily="34" charset="0"/>
                <a:ea typeface="Calibri" panose="020F0502020204030204" pitchFamily="34" charset="0"/>
                <a:cs typeface="Times New Roman" panose="02020603050405020304" pitchFamily="18" charset="0"/>
              </a:rPr>
              <a:t>	(Z:3 ET:5,5)</a:t>
            </a:r>
            <a:endParaRPr lang="de-DE" sz="3200" dirty="0">
              <a:effectLst/>
              <a:latin typeface="Arial" panose="020B060402020202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de-DE" dirty="0" err="1">
                <a:effectLst/>
                <a:latin typeface="Arial" panose="020B0604020202020204" pitchFamily="34" charset="0"/>
                <a:ea typeface="Calibri" panose="020F0502020204030204" pitchFamily="34" charset="0"/>
                <a:cs typeface="Times New Roman" panose="02020603050405020304" pitchFamily="18" charset="0"/>
              </a:rPr>
              <a:t>Diepholzer</a:t>
            </a:r>
            <a:r>
              <a:rPr lang="de-DE" dirty="0">
                <a:effectLst/>
                <a:latin typeface="Arial" panose="020B0604020202020204" pitchFamily="34" charset="0"/>
                <a:ea typeface="Calibri" panose="020F0502020204030204" pitchFamily="34" charset="0"/>
                <a:cs typeface="Times New Roman" panose="02020603050405020304" pitchFamily="18" charset="0"/>
              </a:rPr>
              <a:t> Gänse	weiß (Z:9 ET:17,18)</a:t>
            </a:r>
            <a:endParaRPr lang="de-DE" sz="3200" dirty="0">
              <a:effectLst/>
              <a:latin typeface="Arial" panose="020B060402020202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de-DE" dirty="0">
                <a:effectLst/>
                <a:latin typeface="Arial" panose="020B0604020202020204" pitchFamily="34" charset="0"/>
                <a:ea typeface="Calibri" panose="020F0502020204030204" pitchFamily="34" charset="0"/>
                <a:cs typeface="Times New Roman" panose="02020603050405020304" pitchFamily="18" charset="0"/>
              </a:rPr>
              <a:t>Emdener Gänse 	weiß (Z:8 ET:11,16)</a:t>
            </a:r>
          </a:p>
          <a:p>
            <a:pPr marL="342900" lvl="0" indent="-342900">
              <a:lnSpc>
                <a:spcPct val="107000"/>
              </a:lnSpc>
              <a:buFont typeface="Symbol" panose="05050102010706020507" pitchFamily="18" charset="2"/>
              <a:buChar char=""/>
            </a:pPr>
            <a:endParaRPr lang="de-DE" sz="3200" dirty="0">
              <a:latin typeface="Arial" panose="020B0604020202020204" pitchFamily="34" charset="0"/>
              <a:ea typeface="Calibri" panose="020F0502020204030204" pitchFamily="34" charset="0"/>
              <a:cs typeface="Times New Roman" panose="02020603050405020304" pitchFamily="18" charset="0"/>
            </a:endParaRPr>
          </a:p>
          <a:p>
            <a:pPr marL="342900" indent="-342900">
              <a:lnSpc>
                <a:spcPct val="107000"/>
              </a:lnSpc>
              <a:buFont typeface="Symbol" panose="05050102010706020507" pitchFamily="18" charset="2"/>
              <a:buChar char=""/>
            </a:pPr>
            <a:r>
              <a:rPr lang="de-DE" b="1" u="sng" dirty="0"/>
              <a:t>Antrag an:</a:t>
            </a:r>
            <a:r>
              <a:rPr lang="de-DE" dirty="0"/>
              <a:t> Landesverband Badischer Rassegeflügelzüchter e.V. Walter Weisser Grundhof 2 78730 Lauterbach             Tel: 07422-9593239 E-Mail </a:t>
            </a:r>
            <a:r>
              <a:rPr lang="de-DE" u="sng" dirty="0">
                <a:hlinkClick r:id="rId2"/>
              </a:rPr>
              <a:t>w.weisser@online.de</a:t>
            </a:r>
            <a:r>
              <a:rPr lang="de-DE" dirty="0"/>
              <a:t> .</a:t>
            </a:r>
          </a:p>
          <a:p>
            <a:pPr marL="342900" indent="-342900">
              <a:lnSpc>
                <a:spcPct val="107000"/>
              </a:lnSpc>
              <a:buFont typeface="Symbol" panose="05050102010706020507" pitchFamily="18" charset="2"/>
              <a:buChar char=""/>
            </a:pPr>
            <a:endParaRPr lang="de-DE" dirty="0"/>
          </a:p>
          <a:p>
            <a:pPr marL="342900" indent="-342900">
              <a:lnSpc>
                <a:spcPct val="107000"/>
              </a:lnSpc>
              <a:buFont typeface="Symbol" panose="05050102010706020507" pitchFamily="18" charset="2"/>
              <a:buChar char=""/>
            </a:pPr>
            <a:r>
              <a:rPr lang="de-DE" sz="4000" dirty="0">
                <a:effectLst>
                  <a:outerShdw blurRad="38100" dist="38100" dir="2700000" algn="tl">
                    <a:srgbClr val="000000">
                      <a:alpha val="43137"/>
                    </a:srgbClr>
                  </a:outerShdw>
                </a:effectLst>
              </a:rPr>
              <a:t>Eintritt ins Zuchtbuch des Landesverbandes</a:t>
            </a:r>
            <a:endParaRPr lang="de-DE" sz="4000" dirty="0">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Times New Roman" panose="02020603050405020304" pitchFamily="18" charset="0"/>
            </a:endParaRPr>
          </a:p>
          <a:p>
            <a:pPr algn="just">
              <a:lnSpc>
                <a:spcPct val="107000"/>
              </a:lnSpc>
              <a:spcAft>
                <a:spcPts val="0"/>
              </a:spcAft>
              <a:tabLst>
                <a:tab pos="1620520" algn="l"/>
              </a:tabLst>
            </a:pPr>
            <a:r>
              <a:rPr lang="de-DE" sz="2000" dirty="0">
                <a:effectLst/>
                <a:latin typeface="Arial" panose="020B0604020202020204" pitchFamily="34" charset="0"/>
                <a:ea typeface="Calibri" panose="020F0502020204030204" pitchFamily="34" charset="0"/>
                <a:cs typeface="Times New Roman" panose="02020603050405020304" pitchFamily="18" charset="0"/>
              </a:rPr>
              <a:t> </a:t>
            </a:r>
            <a:endParaRPr lang="de-DE" sz="3200" dirty="0">
              <a:effectLst/>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768463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p:cNvSpPr/>
          <p:nvPr/>
        </p:nvSpPr>
        <p:spPr>
          <a:xfrm>
            <a:off x="334536" y="513050"/>
            <a:ext cx="8675649" cy="5759782"/>
          </a:xfrm>
          <a:prstGeom prst="rect">
            <a:avLst/>
          </a:prstGeom>
        </p:spPr>
        <p:txBody>
          <a:bodyPr wrap="square">
            <a:spAutoFit/>
          </a:bodyPr>
          <a:lstStyle/>
          <a:p>
            <a:pPr algn="just">
              <a:lnSpc>
                <a:spcPct val="112000"/>
              </a:lnSpc>
              <a:spcBef>
                <a:spcPts val="1000"/>
              </a:spcBef>
              <a:spcAft>
                <a:spcPts val="0"/>
              </a:spcAft>
            </a:pPr>
            <a:r>
              <a:rPr lang="de-DE" sz="2000" b="1" cap="small" dirty="0">
                <a:effectLst/>
                <a:latin typeface="Calibri" panose="020F0502020204030204" pitchFamily="34" charset="0"/>
                <a:cs typeface="Times New Roman" panose="02020603050405020304" pitchFamily="18" charset="0"/>
              </a:rPr>
              <a:t>Arbeitspakete und Aufgabenverteilung</a:t>
            </a:r>
            <a:endParaRPr lang="de-DE" sz="2000" b="1" cap="small" dirty="0">
              <a:effectLst/>
              <a:latin typeface="Arial" panose="020B0604020202020204" pitchFamily="34" charset="0"/>
              <a:cs typeface="Times New Roman" panose="02020603050405020304" pitchFamily="18" charset="0"/>
            </a:endParaRPr>
          </a:p>
          <a:p>
            <a:pPr algn="just">
              <a:lnSpc>
                <a:spcPct val="107000"/>
              </a:lnSpc>
              <a:spcAft>
                <a:spcPts val="800"/>
              </a:spcAft>
            </a:pPr>
            <a:r>
              <a:rPr lang="de-DE" dirty="0">
                <a:effectLst/>
                <a:latin typeface="Calibri" panose="020F0502020204030204" pitchFamily="34" charset="0"/>
                <a:ea typeface="Calibri" panose="020F0502020204030204" pitchFamily="34" charset="0"/>
                <a:cs typeface="Times New Roman" panose="02020603050405020304" pitchFamily="18" charset="0"/>
              </a:rPr>
              <a:t> </a:t>
            </a:r>
            <a:r>
              <a:rPr lang="de-DE" sz="2000" b="1" i="1" cap="small" spc="25" dirty="0">
                <a:effectLst/>
                <a:latin typeface="Calibri" panose="020F0502020204030204" pitchFamily="34" charset="0"/>
                <a:cs typeface="Times New Roman" panose="02020603050405020304" pitchFamily="18" charset="0"/>
              </a:rPr>
              <a:t>Arbeitspaket 1: Koordination</a:t>
            </a:r>
            <a:endParaRPr lang="de-DE" sz="2000" b="1" i="1" cap="small" spc="25" dirty="0">
              <a:effectLst/>
              <a:latin typeface="Arial" panose="020B0604020202020204" pitchFamily="34" charset="0"/>
              <a:cs typeface="Times New Roman" panose="02020603050405020304" pitchFamily="18" charset="0"/>
            </a:endParaRPr>
          </a:p>
          <a:p>
            <a:pPr algn="just">
              <a:spcAft>
                <a:spcPts val="0"/>
              </a:spcAft>
            </a:pPr>
            <a:r>
              <a:rPr lang="de-DE" dirty="0">
                <a:effectLst/>
                <a:latin typeface="Calibri" panose="020F0502020204030204" pitchFamily="34" charset="0"/>
                <a:ea typeface="Calibri" panose="020F0502020204030204" pitchFamily="34" charset="0"/>
                <a:cs typeface="Times New Roman" panose="02020603050405020304" pitchFamily="18" charset="0"/>
              </a:rPr>
              <a:t>- Entgegennahme der Anträge durch den Landesverband</a:t>
            </a:r>
            <a:endParaRPr lang="de-DE" dirty="0">
              <a:effectLst/>
              <a:latin typeface="Arial" panose="020B0604020202020204" pitchFamily="34" charset="0"/>
              <a:ea typeface="Calibri" panose="020F0502020204030204" pitchFamily="34" charset="0"/>
              <a:cs typeface="Times New Roman" panose="02020603050405020304" pitchFamily="18" charset="0"/>
            </a:endParaRPr>
          </a:p>
          <a:p>
            <a:pPr algn="just">
              <a:spcAft>
                <a:spcPts val="0"/>
              </a:spcAft>
            </a:pPr>
            <a:r>
              <a:rPr lang="de-DE" dirty="0">
                <a:effectLst/>
                <a:latin typeface="Calibri" panose="020F0502020204030204" pitchFamily="34" charset="0"/>
                <a:ea typeface="Calibri" panose="020F0502020204030204" pitchFamily="34" charset="0"/>
                <a:cs typeface="Times New Roman" panose="02020603050405020304" pitchFamily="18" charset="0"/>
              </a:rPr>
              <a:t>- Zusage an die Teilnehmer des Projektes</a:t>
            </a:r>
            <a:endParaRPr lang="de-DE" dirty="0">
              <a:effectLst/>
              <a:latin typeface="Arial" panose="020B0604020202020204" pitchFamily="34" charset="0"/>
              <a:ea typeface="Calibri" panose="020F0502020204030204" pitchFamily="34" charset="0"/>
              <a:cs typeface="Times New Roman" panose="02020603050405020304" pitchFamily="18" charset="0"/>
            </a:endParaRPr>
          </a:p>
          <a:p>
            <a:pPr algn="just">
              <a:spcAft>
                <a:spcPts val="0"/>
              </a:spcAft>
            </a:pPr>
            <a:r>
              <a:rPr lang="de-DE" dirty="0">
                <a:effectLst/>
                <a:latin typeface="Calibri" panose="020F0502020204030204" pitchFamily="34" charset="0"/>
                <a:ea typeface="Calibri" panose="020F0502020204030204" pitchFamily="34" charset="0"/>
                <a:cs typeface="Times New Roman" panose="02020603050405020304" pitchFamily="18" charset="0"/>
              </a:rPr>
              <a:t>- Projektabschluss</a:t>
            </a:r>
            <a:endParaRPr lang="de-DE" dirty="0">
              <a:effectLst/>
              <a:latin typeface="Arial" panose="020B060402020202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de-DE" dirty="0">
                <a:effectLst/>
                <a:latin typeface="Arial" panose="020B0604020202020204" pitchFamily="34" charset="0"/>
                <a:ea typeface="Calibri" panose="020F0502020204030204" pitchFamily="34" charset="0"/>
                <a:cs typeface="Times New Roman" panose="02020603050405020304" pitchFamily="18" charset="0"/>
              </a:rPr>
              <a:t> </a:t>
            </a:r>
          </a:p>
          <a:p>
            <a:pPr algn="just">
              <a:lnSpc>
                <a:spcPct val="112000"/>
              </a:lnSpc>
              <a:spcBef>
                <a:spcPts val="1000"/>
              </a:spcBef>
              <a:spcAft>
                <a:spcPts val="0"/>
              </a:spcAft>
            </a:pPr>
            <a:r>
              <a:rPr lang="de-DE" sz="2000" b="1" i="1" cap="small" spc="25" dirty="0">
                <a:effectLst/>
                <a:latin typeface="Calibri" panose="020F0502020204030204" pitchFamily="34" charset="0"/>
                <a:cs typeface="Times New Roman" panose="02020603050405020304" pitchFamily="18" charset="0"/>
              </a:rPr>
              <a:t>Arbeitspaket 2: Wissenstransfer in die Praxis </a:t>
            </a:r>
            <a:endParaRPr lang="de-DE" sz="2000" b="1" i="1" cap="small" spc="25" dirty="0">
              <a:effectLst/>
              <a:latin typeface="Arial" panose="020B0604020202020204" pitchFamily="34" charset="0"/>
              <a:cs typeface="Times New Roman" panose="02020603050405020304" pitchFamily="18" charset="0"/>
            </a:endParaRPr>
          </a:p>
          <a:p>
            <a:pPr algn="just">
              <a:lnSpc>
                <a:spcPct val="107000"/>
              </a:lnSpc>
              <a:spcAft>
                <a:spcPts val="800"/>
              </a:spcAft>
            </a:pPr>
            <a:r>
              <a:rPr lang="de-DE" dirty="0">
                <a:effectLst/>
                <a:latin typeface="Calibri" panose="020F0502020204030204" pitchFamily="34" charset="0"/>
                <a:ea typeface="Calibri" panose="020F0502020204030204" pitchFamily="34" charset="0"/>
                <a:cs typeface="Times New Roman" panose="02020603050405020304" pitchFamily="18" charset="0"/>
              </a:rPr>
              <a:t>Kommunikation der Ergebnisse über Homepage, Newsletter und Fachzeitschriften</a:t>
            </a:r>
            <a:endParaRPr lang="de-DE" dirty="0">
              <a:latin typeface="Arial" panose="020B060402020202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de-DE" sz="2000" b="1" kern="0" cap="small" spc="25" dirty="0">
                <a:effectLst/>
                <a:latin typeface="Calibri" panose="020F0502020204030204" pitchFamily="34" charset="0"/>
                <a:cs typeface="Times New Roman" panose="02020603050405020304" pitchFamily="18" charset="0"/>
              </a:rPr>
              <a:t>Finanzierungspläne / Vorkalkulationen</a:t>
            </a:r>
            <a:endParaRPr lang="de-DE" sz="2800" b="1" kern="0" cap="small" spc="25" dirty="0">
              <a:effectLst/>
              <a:latin typeface="Arial" panose="020B0604020202020204" pitchFamily="34" charset="0"/>
              <a:cs typeface="Times New Roman" panose="02020603050405020304" pitchFamily="18" charset="0"/>
            </a:endParaRPr>
          </a:p>
          <a:p>
            <a:pPr>
              <a:lnSpc>
                <a:spcPct val="107000"/>
              </a:lnSpc>
              <a:spcAft>
                <a:spcPts val="800"/>
              </a:spcAft>
            </a:pPr>
            <a:r>
              <a:rPr lang="de-DE" dirty="0">
                <a:effectLst/>
                <a:latin typeface="Calibri" panose="020F0502020204030204" pitchFamily="34" charset="0"/>
                <a:ea typeface="Calibri" panose="020F0502020204030204" pitchFamily="34" charset="0"/>
                <a:cs typeface="Times New Roman" panose="02020603050405020304" pitchFamily="18" charset="0"/>
              </a:rPr>
              <a:t>Förderung von Zuchten mit jeweils bis zu 500 € in Summe bis zu 15.000 €</a:t>
            </a:r>
            <a:endParaRPr lang="de-DE"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800"/>
              </a:spcAft>
            </a:pPr>
            <a:r>
              <a:rPr lang="de-DE" dirty="0">
                <a:effectLst/>
                <a:latin typeface="Arial" panose="020B060402020202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de-DE" dirty="0">
                <a:effectLst/>
                <a:latin typeface="Arial" panose="020B0604020202020204" pitchFamily="34" charset="0"/>
                <a:ea typeface="Calibri" panose="020F0502020204030204" pitchFamily="34" charset="0"/>
                <a:cs typeface="Times New Roman" panose="02020603050405020304" pitchFamily="18" charset="0"/>
              </a:rPr>
              <a:t> </a:t>
            </a:r>
            <a:r>
              <a:rPr lang="de-DE" sz="2000" b="1" i="0" cap="small" spc="25" dirty="0">
                <a:effectLst/>
                <a:latin typeface="Calibri" panose="020F0502020204030204" pitchFamily="34" charset="0"/>
                <a:cs typeface="Times New Roman" panose="02020603050405020304" pitchFamily="18" charset="0"/>
              </a:rPr>
              <a:t>Landesverband Badischer Rassegeflügelzüchter e.V.</a:t>
            </a:r>
            <a:endParaRPr lang="de-DE" sz="2000" b="1" i="1" cap="small" spc="25" dirty="0">
              <a:effectLst/>
              <a:latin typeface="Arial" panose="020B0604020202020204" pitchFamily="34" charset="0"/>
              <a:cs typeface="Times New Roman" panose="02020603050405020304" pitchFamily="18" charset="0"/>
            </a:endParaRPr>
          </a:p>
          <a:p>
            <a:pPr algn="just">
              <a:lnSpc>
                <a:spcPct val="107000"/>
              </a:lnSpc>
              <a:spcAft>
                <a:spcPts val="800"/>
              </a:spcAft>
            </a:pPr>
            <a:r>
              <a:rPr lang="de-DE" dirty="0">
                <a:effectLst/>
                <a:latin typeface="Arial" panose="020B0604020202020204" pitchFamily="34" charset="0"/>
                <a:ea typeface="Calibri" panose="020F0502020204030204" pitchFamily="34" charset="0"/>
                <a:cs typeface="Times New Roman" panose="02020603050405020304" pitchFamily="18" charset="0"/>
              </a:rPr>
              <a:t> </a:t>
            </a:r>
          </a:p>
          <a:p>
            <a:pPr algn="just">
              <a:lnSpc>
                <a:spcPct val="107000"/>
              </a:lnSpc>
              <a:spcAft>
                <a:spcPts val="800"/>
              </a:spcAft>
            </a:pPr>
            <a:r>
              <a:rPr lang="de-DE" sz="2000" b="1" dirty="0">
                <a:effectLst/>
                <a:latin typeface="Calibri" panose="020F0502020204030204" pitchFamily="34" charset="0"/>
                <a:ea typeface="Calibri" panose="020F0502020204030204" pitchFamily="34" charset="0"/>
                <a:cs typeface="Times New Roman" panose="02020603050405020304" pitchFamily="18" charset="0"/>
              </a:rPr>
              <a:t>Walter Weisser</a:t>
            </a:r>
            <a:endParaRPr lang="de-DE" dirty="0">
              <a:effectLst/>
              <a:latin typeface="Arial" panose="020B060402020202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de-DE" dirty="0">
                <a:effectLst/>
                <a:latin typeface="Calibri" panose="020F0502020204030204" pitchFamily="34" charset="0"/>
                <a:ea typeface="Calibri" panose="020F0502020204030204" pitchFamily="34" charset="0"/>
                <a:cs typeface="Times New Roman" panose="02020603050405020304" pitchFamily="18" charset="0"/>
              </a:rPr>
              <a:t>1. Vorsitzender</a:t>
            </a:r>
            <a:endParaRPr lang="de-DE" dirty="0">
              <a:effectLst/>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649812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A058C70-F5E5-4799-83EE-DE99C8A021FA}"/>
              </a:ext>
            </a:extLst>
          </p:cNvPr>
          <p:cNvSpPr>
            <a:spLocks noGrp="1"/>
          </p:cNvSpPr>
          <p:nvPr>
            <p:ph type="title"/>
          </p:nvPr>
        </p:nvSpPr>
        <p:spPr>
          <a:xfrm>
            <a:off x="831850" y="646546"/>
            <a:ext cx="10515600" cy="2782454"/>
          </a:xfrm>
        </p:spPr>
        <p:txBody>
          <a:bodyPr>
            <a:normAutofit fontScale="90000"/>
          </a:bodyPr>
          <a:lstStyle/>
          <a:p>
            <a:pPr algn="ctr"/>
            <a:r>
              <a:rPr lang="de-DE" dirty="0">
                <a:effectLst>
                  <a:outerShdw blurRad="38100" dist="38100" dir="2700000" algn="tl">
                    <a:srgbClr val="000000">
                      <a:alpha val="43137"/>
                    </a:srgbClr>
                  </a:outerShdw>
                </a:effectLst>
              </a:rPr>
              <a:t>Formulare sind auf der Homepage des Landesverbandes bitte nutzt dieses Angebot des MLR</a:t>
            </a:r>
          </a:p>
        </p:txBody>
      </p:sp>
      <p:sp>
        <p:nvSpPr>
          <p:cNvPr id="3" name="Textplatzhalter 2">
            <a:extLst>
              <a:ext uri="{FF2B5EF4-FFF2-40B4-BE49-F238E27FC236}">
                <a16:creationId xmlns:a16="http://schemas.microsoft.com/office/drawing/2014/main" id="{E97A3EB7-CF48-413B-9AD7-DEA87550BA5A}"/>
              </a:ext>
            </a:extLst>
          </p:cNvPr>
          <p:cNvSpPr>
            <a:spLocks noGrp="1"/>
          </p:cNvSpPr>
          <p:nvPr>
            <p:ph type="body" idx="1"/>
          </p:nvPr>
        </p:nvSpPr>
        <p:spPr/>
        <p:txBody>
          <a:bodyPr>
            <a:normAutofit/>
          </a:bodyPr>
          <a:lstStyle/>
          <a:p>
            <a:pPr algn="ctr"/>
            <a:r>
              <a:rPr lang="de-DE" sz="4400" dirty="0">
                <a:solidFill>
                  <a:schemeClr val="tx1"/>
                </a:solidFill>
                <a:effectLst>
                  <a:outerShdw blurRad="38100" dist="38100" dir="2700000" algn="tl">
                    <a:srgbClr val="000000">
                      <a:alpha val="43137"/>
                    </a:srgbClr>
                  </a:outerShdw>
                </a:effectLst>
              </a:rPr>
              <a:t>Für Ihre Aufmerksam meinen herzlichsten Dank.</a:t>
            </a:r>
          </a:p>
        </p:txBody>
      </p:sp>
    </p:spTree>
    <p:extLst>
      <p:ext uri="{BB962C8B-B14F-4D97-AF65-F5344CB8AC3E}">
        <p14:creationId xmlns:p14="http://schemas.microsoft.com/office/powerpoint/2010/main" val="19887393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603423" cy="1010992"/>
          </a:xfrm>
        </p:spPr>
        <p:txBody>
          <a:bodyPr/>
          <a:lstStyle/>
          <a:p>
            <a:r>
              <a:rPr lang="de-DE" b="1" u="sng" dirty="0">
                <a:effectLst>
                  <a:outerShdw blurRad="38100" dist="38100" dir="2700000" algn="tl">
                    <a:srgbClr val="000000">
                      <a:alpha val="43137"/>
                    </a:srgbClr>
                  </a:outerShdw>
                </a:effectLst>
              </a:rPr>
              <a:t>Projektbeschreibung</a:t>
            </a:r>
            <a:r>
              <a:rPr lang="de-DE" b="1" u="sng" dirty="0"/>
              <a:t>:</a:t>
            </a:r>
            <a:endParaRPr lang="de-DE" dirty="0"/>
          </a:p>
        </p:txBody>
      </p:sp>
      <p:sp>
        <p:nvSpPr>
          <p:cNvPr id="3" name="Inhaltsplatzhalter 2"/>
          <p:cNvSpPr>
            <a:spLocks noGrp="1"/>
          </p:cNvSpPr>
          <p:nvPr>
            <p:ph idx="1"/>
          </p:nvPr>
        </p:nvSpPr>
        <p:spPr>
          <a:xfrm>
            <a:off x="4443211" y="987425"/>
            <a:ext cx="6912177" cy="4873625"/>
          </a:xfrm>
        </p:spPr>
        <p:txBody>
          <a:bodyPr/>
          <a:lstStyle/>
          <a:p>
            <a:r>
              <a:rPr lang="de-DE" dirty="0"/>
              <a:t>Förderung von extrem und stark gefährdeten Rassen nach </a:t>
            </a:r>
            <a:br>
              <a:rPr lang="de-DE" dirty="0"/>
            </a:br>
            <a:r>
              <a:rPr lang="de-DE" dirty="0"/>
              <a:t>der Liste des Arbeitskreises Kleintiere im Fachbeirat </a:t>
            </a:r>
            <a:br>
              <a:rPr lang="de-DE" dirty="0"/>
            </a:br>
            <a:r>
              <a:rPr lang="de-DE" dirty="0"/>
              <a:t>Tiergenetische Ressourcen bei der Bundesanstalt für</a:t>
            </a:r>
            <a:br>
              <a:rPr lang="de-DE" dirty="0"/>
            </a:br>
            <a:r>
              <a:rPr lang="de-DE" dirty="0"/>
              <a:t>Landwirtschaft und Ernährung (BLE)</a:t>
            </a:r>
          </a:p>
        </p:txBody>
      </p:sp>
      <p:pic>
        <p:nvPicPr>
          <p:cNvPr id="5" name="Audio 4">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3451642198"/>
      </p:ext>
    </p:extLst>
  </p:cSld>
  <p:clrMapOvr>
    <a:masterClrMapping/>
  </p:clrMapOvr>
  <mc:AlternateContent xmlns:mc="http://schemas.openxmlformats.org/markup-compatibility/2006" xmlns:p14="http://schemas.microsoft.com/office/powerpoint/2010/main">
    <mc:Choice Requires="p14">
      <p:transition spd="slow" p14:dur="2000" advTm="2030"/>
    </mc:Choice>
    <mc:Fallback xmlns="">
      <p:transition spd="slow" advTm="203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200" y="365125"/>
            <a:ext cx="10515600" cy="1656858"/>
          </a:xfrm>
        </p:spPr>
        <p:txBody>
          <a:bodyPr>
            <a:normAutofit fontScale="90000"/>
          </a:bodyPr>
          <a:lstStyle/>
          <a:p>
            <a:r>
              <a:rPr lang="de-DE" b="1" u="sng" dirty="0"/>
              <a:t>Projektziel:</a:t>
            </a:r>
            <a:r>
              <a:rPr lang="de-DE" b="1" dirty="0"/>
              <a:t>		Gewinnung von mindestens 30 				        neuen Zuchten</a:t>
            </a:r>
            <a:br>
              <a:rPr lang="de-DE" dirty="0"/>
            </a:br>
            <a:r>
              <a:rPr lang="de-DE" b="1" u="sng" dirty="0"/>
              <a:t>Projektzeitraum:</a:t>
            </a:r>
            <a:r>
              <a:rPr lang="de-DE" dirty="0"/>
              <a:t>	</a:t>
            </a:r>
            <a:r>
              <a:rPr lang="de-DE" b="1" dirty="0"/>
              <a:t>2 Jahre (2019-2020)</a:t>
            </a:r>
          </a:p>
        </p:txBody>
      </p:sp>
      <p:sp>
        <p:nvSpPr>
          <p:cNvPr id="3" name="Inhaltsplatzhalter 2"/>
          <p:cNvSpPr>
            <a:spLocks noGrp="1"/>
          </p:cNvSpPr>
          <p:nvPr>
            <p:ph idx="1"/>
          </p:nvPr>
        </p:nvSpPr>
        <p:spPr>
          <a:xfrm>
            <a:off x="838200" y="2472743"/>
            <a:ext cx="10636876" cy="3322749"/>
          </a:xfrm>
        </p:spPr>
        <p:txBody>
          <a:bodyPr>
            <a:normAutofit/>
          </a:bodyPr>
          <a:lstStyle/>
          <a:p>
            <a:r>
              <a:rPr lang="de-DE" b="1" u="sng" dirty="0"/>
              <a:t>Höhe der Förderung:</a:t>
            </a:r>
            <a:r>
              <a:rPr lang="de-DE" dirty="0"/>
              <a:t>	Förderung von Zuchten mit jeweils bis zu 500 €</a:t>
            </a:r>
            <a:br>
              <a:rPr lang="de-DE" dirty="0"/>
            </a:br>
            <a:r>
              <a:rPr lang="de-DE" dirty="0"/>
              <a:t> 				in Summe bis zu 15.000 €</a:t>
            </a:r>
          </a:p>
          <a:p>
            <a:r>
              <a:rPr lang="de-DE" b="1" u="sng" dirty="0"/>
              <a:t>Was wird gefördert:</a:t>
            </a:r>
            <a:r>
              <a:rPr lang="de-DE" dirty="0"/>
              <a:t>	Anschaffung von Zuchttieren bei Hühnern 					mind. 1 Hahn und 3 Hühner; </a:t>
            </a:r>
          </a:p>
          <a:p>
            <a:pPr marL="3657600" lvl="8" indent="0">
              <a:buNone/>
            </a:pPr>
            <a:r>
              <a:rPr lang="de-DE" sz="2800" dirty="0"/>
              <a:t>bei Zwerghühner mind. 1 Hahn und 4 Hühner;</a:t>
            </a:r>
            <a:br>
              <a:rPr lang="de-DE" sz="2800" dirty="0"/>
            </a:br>
            <a:r>
              <a:rPr lang="de-DE" sz="2800" dirty="0"/>
              <a:t>bei Enten mind.1 Erpel und 2 Enten und bei Gänsen mind. 1 Ganter und 1 Gans.</a:t>
            </a:r>
          </a:p>
          <a:p>
            <a:pPr marL="0" indent="0">
              <a:buNone/>
            </a:pPr>
            <a:endParaRPr lang="de-DE" dirty="0"/>
          </a:p>
        </p:txBody>
      </p:sp>
      <p:pic>
        <p:nvPicPr>
          <p:cNvPr id="4" name="Audio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761552311"/>
      </p:ext>
    </p:extLst>
  </p:cSld>
  <p:clrMapOvr>
    <a:masterClrMapping/>
  </p:clrMapOvr>
  <mc:AlternateContent xmlns:mc="http://schemas.openxmlformats.org/markup-compatibility/2006" xmlns:p14="http://schemas.microsoft.com/office/powerpoint/2010/main">
    <mc:Choice Requires="p14">
      <p:transition spd="slow" p14:dur="2000" advTm="8287"/>
    </mc:Choice>
    <mc:Fallback xmlns="">
      <p:transition spd="slow" advTm="828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p:cNvSpPr/>
          <p:nvPr/>
        </p:nvSpPr>
        <p:spPr>
          <a:xfrm>
            <a:off x="579549" y="1405177"/>
            <a:ext cx="11024316" cy="3488006"/>
          </a:xfrm>
          <a:prstGeom prst="rect">
            <a:avLst/>
          </a:prstGeom>
          <a:ln>
            <a:noFill/>
          </a:ln>
        </p:spPr>
        <p:txBody>
          <a:bodyPr wrap="square">
            <a:spAutoFit/>
          </a:bodyPr>
          <a:lstStyle/>
          <a:p>
            <a:pPr>
              <a:lnSpc>
                <a:spcPct val="107000"/>
              </a:lnSpc>
              <a:spcAft>
                <a:spcPts val="800"/>
              </a:spcAft>
            </a:pPr>
            <a:r>
              <a:rPr lang="de-DE" sz="2800" b="1" u="sng" dirty="0">
                <a:effectLst/>
                <a:latin typeface="Calibri" panose="020F0502020204030204" pitchFamily="34" charset="0"/>
                <a:ea typeface="Calibri" panose="020F0502020204030204" pitchFamily="34" charset="0"/>
                <a:cs typeface="Times New Roman" panose="02020603050405020304" pitchFamily="18" charset="0"/>
              </a:rPr>
              <a:t>Voraussetzungen:</a:t>
            </a:r>
            <a:r>
              <a:rPr lang="de-DE" sz="2800" dirty="0">
                <a:effectLst/>
                <a:latin typeface="Calibri" panose="020F0502020204030204" pitchFamily="34" charset="0"/>
                <a:ea typeface="Calibri" panose="020F0502020204030204" pitchFamily="34" charset="0"/>
                <a:cs typeface="Times New Roman" panose="02020603050405020304" pitchFamily="18" charset="0"/>
              </a:rPr>
              <a:t>	</a:t>
            </a:r>
            <a:r>
              <a:rPr lang="de-DE" sz="2400" dirty="0">
                <a:effectLst/>
                <a:latin typeface="Calibri" panose="020F0502020204030204" pitchFamily="34" charset="0"/>
                <a:ea typeface="Calibri" panose="020F0502020204030204" pitchFamily="34" charset="0"/>
                <a:cs typeface="Times New Roman" panose="02020603050405020304" pitchFamily="18" charset="0"/>
              </a:rPr>
              <a:t>- Antragstellung beim Landesverband </a:t>
            </a:r>
            <a:br>
              <a:rPr lang="de-DE" sz="2400" dirty="0">
                <a:effectLst/>
                <a:latin typeface="Calibri" panose="020F0502020204030204" pitchFamily="34" charset="0"/>
                <a:ea typeface="Calibri" panose="020F0502020204030204" pitchFamily="34" charset="0"/>
                <a:cs typeface="Times New Roman" panose="02020603050405020304" pitchFamily="18" charset="0"/>
              </a:rPr>
            </a:br>
            <a:r>
              <a:rPr lang="de-DE" sz="2400" dirty="0">
                <a:effectLst/>
                <a:latin typeface="Calibri" panose="020F0502020204030204" pitchFamily="34" charset="0"/>
                <a:ea typeface="Calibri" panose="020F0502020204030204" pitchFamily="34" charset="0"/>
                <a:cs typeface="Times New Roman" panose="02020603050405020304" pitchFamily="18" charset="0"/>
              </a:rPr>
              <a:t> 			- Bestätigung des Kaufes durch den Vereinsvorsitzenden</a:t>
            </a:r>
            <a:br>
              <a:rPr lang="de-DE" sz="2400" dirty="0">
                <a:effectLst/>
                <a:latin typeface="Calibri" panose="020F0502020204030204" pitchFamily="34" charset="0"/>
                <a:ea typeface="Calibri" panose="020F0502020204030204" pitchFamily="34" charset="0"/>
                <a:cs typeface="Times New Roman" panose="02020603050405020304" pitchFamily="18" charset="0"/>
              </a:rPr>
            </a:br>
            <a:r>
              <a:rPr lang="de-DE" sz="2400" dirty="0">
                <a:effectLst/>
                <a:latin typeface="Calibri" panose="020F0502020204030204" pitchFamily="34" charset="0"/>
                <a:ea typeface="Calibri" panose="020F0502020204030204" pitchFamily="34" charset="0"/>
                <a:cs typeface="Times New Roman" panose="02020603050405020304" pitchFamily="18" charset="0"/>
              </a:rPr>
              <a:t> 			- Eintritt ins Zuchtbuch des Landesverbandes</a:t>
            </a:r>
            <a:br>
              <a:rPr lang="de-DE" sz="2400" dirty="0">
                <a:effectLst/>
                <a:latin typeface="Calibri" panose="020F0502020204030204" pitchFamily="34" charset="0"/>
                <a:ea typeface="Calibri" panose="020F0502020204030204" pitchFamily="34" charset="0"/>
                <a:cs typeface="Times New Roman" panose="02020603050405020304" pitchFamily="18" charset="0"/>
              </a:rPr>
            </a:br>
            <a:r>
              <a:rPr lang="de-DE" sz="2400" dirty="0">
                <a:effectLst/>
                <a:latin typeface="Calibri" panose="020F0502020204030204" pitchFamily="34" charset="0"/>
                <a:ea typeface="Calibri" panose="020F0502020204030204" pitchFamily="34" charset="0"/>
                <a:cs typeface="Times New Roman" panose="02020603050405020304" pitchFamily="18" charset="0"/>
              </a:rPr>
              <a:t> 			- Verpflichtung zur Abgabe der Legelisten für mind. 3 Jahre</a:t>
            </a:r>
            <a:br>
              <a:rPr lang="de-DE" sz="2400" dirty="0">
                <a:effectLst/>
                <a:latin typeface="Calibri" panose="020F0502020204030204" pitchFamily="34" charset="0"/>
                <a:ea typeface="Calibri" panose="020F0502020204030204" pitchFamily="34" charset="0"/>
                <a:cs typeface="Times New Roman" panose="02020603050405020304" pitchFamily="18" charset="0"/>
              </a:rPr>
            </a:br>
            <a:r>
              <a:rPr lang="de-DE" sz="2400" dirty="0">
                <a:effectLst/>
                <a:latin typeface="Calibri" panose="020F0502020204030204" pitchFamily="34" charset="0"/>
                <a:ea typeface="Calibri" panose="020F0502020204030204" pitchFamily="34" charset="0"/>
                <a:cs typeface="Times New Roman" panose="02020603050405020304" pitchFamily="18" charset="0"/>
              </a:rPr>
              <a:t>			- Verpflichtung zur Präsentation eines Stammes auf der</a:t>
            </a:r>
            <a:br>
              <a:rPr lang="de-DE" sz="2400" dirty="0">
                <a:effectLst/>
                <a:latin typeface="Calibri" panose="020F0502020204030204" pitchFamily="34" charset="0"/>
                <a:ea typeface="Calibri" panose="020F0502020204030204" pitchFamily="34" charset="0"/>
                <a:cs typeface="Times New Roman" panose="02020603050405020304" pitchFamily="18" charset="0"/>
              </a:rPr>
            </a:br>
            <a:r>
              <a:rPr lang="de-DE" sz="2400" dirty="0">
                <a:effectLst/>
                <a:latin typeface="Calibri" panose="020F0502020204030204" pitchFamily="34" charset="0"/>
                <a:ea typeface="Calibri" panose="020F0502020204030204" pitchFamily="34" charset="0"/>
                <a:cs typeface="Times New Roman" panose="02020603050405020304" pitchFamily="18" charset="0"/>
              </a:rPr>
              <a:t> 	  		Landesgeflügelschau 2020 (Meldegebühren werden </a:t>
            </a:r>
            <a:br>
              <a:rPr lang="de-DE" sz="2400" dirty="0">
                <a:effectLst/>
                <a:latin typeface="Calibri" panose="020F0502020204030204" pitchFamily="34" charset="0"/>
                <a:ea typeface="Calibri" panose="020F0502020204030204" pitchFamily="34" charset="0"/>
                <a:cs typeface="Times New Roman" panose="02020603050405020304" pitchFamily="18" charset="0"/>
              </a:rPr>
            </a:br>
            <a:r>
              <a:rPr lang="de-DE" sz="2400" dirty="0">
                <a:effectLst/>
                <a:latin typeface="Calibri" panose="020F0502020204030204" pitchFamily="34" charset="0"/>
                <a:ea typeface="Calibri" panose="020F0502020204030204" pitchFamily="34" charset="0"/>
                <a:cs typeface="Times New Roman" panose="02020603050405020304" pitchFamily="18" charset="0"/>
              </a:rPr>
              <a:t> 	  		vom LV übernommen)</a:t>
            </a:r>
            <a:endParaRPr lang="de-DE" sz="24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800"/>
              </a:spcAft>
            </a:pPr>
            <a:r>
              <a:rPr lang="de-DE" sz="2800" b="1" u="sng" dirty="0">
                <a:effectLst/>
                <a:latin typeface="Calibri" panose="020F0502020204030204" pitchFamily="34" charset="0"/>
                <a:ea typeface="Calibri" panose="020F0502020204030204" pitchFamily="34" charset="0"/>
                <a:cs typeface="Times New Roman" panose="02020603050405020304" pitchFamily="18" charset="0"/>
              </a:rPr>
              <a:t>Nachweis der Nachhaltigkeit:</a:t>
            </a:r>
            <a:r>
              <a:rPr lang="de-DE" sz="2800" dirty="0">
                <a:effectLst/>
                <a:latin typeface="Calibri" panose="020F0502020204030204" pitchFamily="34" charset="0"/>
                <a:ea typeface="Calibri" panose="020F0502020204030204" pitchFamily="34" charset="0"/>
                <a:cs typeface="Times New Roman" panose="02020603050405020304" pitchFamily="18" charset="0"/>
              </a:rPr>
              <a:t>	Zuchtbuch des Landesverbandes</a:t>
            </a:r>
            <a:endParaRPr lang="de-DE" sz="2800" dirty="0">
              <a:effectLst/>
              <a:latin typeface="Arial" panose="020B0604020202020204" pitchFamily="34" charset="0"/>
              <a:ea typeface="Calibri" panose="020F0502020204030204" pitchFamily="34" charset="0"/>
              <a:cs typeface="Times New Roman" panose="02020603050405020304" pitchFamily="18" charset="0"/>
            </a:endParaRPr>
          </a:p>
        </p:txBody>
      </p:sp>
      <p:pic>
        <p:nvPicPr>
          <p:cNvPr id="5" name="Audio 4">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2941958504"/>
      </p:ext>
    </p:extLst>
  </p:cSld>
  <p:clrMapOvr>
    <a:masterClrMapping/>
  </p:clrMapOvr>
  <mc:AlternateContent xmlns:mc="http://schemas.openxmlformats.org/markup-compatibility/2006" xmlns:p14="http://schemas.microsoft.com/office/powerpoint/2010/main">
    <mc:Choice Requires="p14">
      <p:transition spd="slow" p14:dur="2000" advTm="2980"/>
    </mc:Choice>
    <mc:Fallback xmlns="">
      <p:transition spd="slow" advTm="298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p:cNvSpPr/>
          <p:nvPr/>
        </p:nvSpPr>
        <p:spPr>
          <a:xfrm>
            <a:off x="669701" y="800268"/>
            <a:ext cx="11062953" cy="5693097"/>
          </a:xfrm>
          <a:prstGeom prst="rect">
            <a:avLst/>
          </a:prstGeom>
        </p:spPr>
        <p:txBody>
          <a:bodyPr wrap="square">
            <a:spAutoFit/>
          </a:bodyPr>
          <a:lstStyle/>
          <a:p>
            <a:pPr marL="274320" indent="-274320" algn="just">
              <a:lnSpc>
                <a:spcPct val="120000"/>
              </a:lnSpc>
              <a:spcBef>
                <a:spcPts val="1800"/>
              </a:spcBef>
              <a:spcAft>
                <a:spcPts val="1200"/>
              </a:spcAft>
            </a:pPr>
            <a:r>
              <a:rPr lang="de-DE" sz="2800" b="1" kern="0" cap="small" spc="25" dirty="0">
                <a:effectLst/>
                <a:latin typeface="Calibri" panose="020F0502020204030204" pitchFamily="34" charset="0"/>
                <a:cs typeface="Times New Roman" panose="02020603050405020304" pitchFamily="18" charset="0"/>
              </a:rPr>
              <a:t>1.  Stand der Forschung / Stand des Wissens und Zielsetzung</a:t>
            </a:r>
            <a:endParaRPr lang="de-DE" sz="2800" b="1" kern="0" cap="small" spc="25" dirty="0">
              <a:effectLst/>
              <a:latin typeface="Arial" panose="020B0604020202020204" pitchFamily="34" charset="0"/>
              <a:cs typeface="Times New Roman" panose="02020603050405020304" pitchFamily="18" charset="0"/>
            </a:endParaRPr>
          </a:p>
          <a:p>
            <a:pPr marL="365760" indent="-365760" algn="just">
              <a:lnSpc>
                <a:spcPct val="120000"/>
              </a:lnSpc>
              <a:spcBef>
                <a:spcPts val="1200"/>
              </a:spcBef>
              <a:spcAft>
                <a:spcPts val="0"/>
              </a:spcAft>
            </a:pPr>
            <a:r>
              <a:rPr lang="de-DE" sz="2800" b="1" cap="small" dirty="0">
                <a:effectLst/>
                <a:latin typeface="Calibri" panose="020F0502020204030204" pitchFamily="34" charset="0"/>
                <a:cs typeface="Times New Roman" panose="02020603050405020304" pitchFamily="18" charset="0"/>
              </a:rPr>
              <a:t>1.1 Stand der Wissenschaft und Technik</a:t>
            </a:r>
            <a:endParaRPr lang="de-DE" sz="2800" b="1" cap="small" dirty="0">
              <a:effectLst/>
              <a:latin typeface="Arial" panose="020B0604020202020204" pitchFamily="34" charset="0"/>
              <a:cs typeface="Times New Roman" panose="02020603050405020304" pitchFamily="18" charset="0"/>
            </a:endParaRPr>
          </a:p>
          <a:p>
            <a:pPr algn="just">
              <a:lnSpc>
                <a:spcPct val="112000"/>
              </a:lnSpc>
              <a:spcBef>
                <a:spcPts val="1000"/>
              </a:spcBef>
              <a:spcAft>
                <a:spcPts val="0"/>
              </a:spcAft>
            </a:pPr>
            <a:r>
              <a:rPr lang="de-DE" sz="2800" b="1" i="1" cap="small" spc="25" dirty="0">
                <a:effectLst/>
                <a:latin typeface="Calibri" panose="020F0502020204030204" pitchFamily="34" charset="0"/>
                <a:cs typeface="Times New Roman" panose="02020603050405020304" pitchFamily="18" charset="0"/>
              </a:rPr>
              <a:t>Literaturübersicht</a:t>
            </a:r>
            <a:endParaRPr lang="de-DE" sz="2800" b="1" i="1" cap="small" spc="25" dirty="0">
              <a:effectLst/>
              <a:latin typeface="Arial" panose="020B0604020202020204" pitchFamily="34" charset="0"/>
              <a:cs typeface="Times New Roman" panose="02020603050405020304" pitchFamily="18" charset="0"/>
            </a:endParaRPr>
          </a:p>
          <a:p>
            <a:pPr algn="just">
              <a:lnSpc>
                <a:spcPct val="107000"/>
              </a:lnSpc>
              <a:spcAft>
                <a:spcPts val="800"/>
              </a:spcAft>
            </a:pPr>
            <a:r>
              <a:rPr lang="de-DE" sz="2400" dirty="0">
                <a:effectLst/>
                <a:latin typeface="Calibri" panose="020F0502020204030204" pitchFamily="34" charset="0"/>
                <a:ea typeface="Calibri" panose="020F0502020204030204" pitchFamily="34" charset="0"/>
                <a:cs typeface="Times New Roman" panose="02020603050405020304" pitchFamily="18" charset="0"/>
              </a:rPr>
              <a:t>Liste der gefährdeten Rassen, die vom Arbeitskreis Kleintiere im Fachbeirat Tiergenetische Ressourcen bei der Bundesanstalt für Landwirtschaft und Ernährung (BLE) erstellt wurde.</a:t>
            </a:r>
            <a:endParaRPr lang="de-DE" sz="2400" dirty="0">
              <a:effectLst/>
              <a:latin typeface="Arial" panose="020B060402020202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de-DE" sz="2800" dirty="0">
                <a:effectLst/>
                <a:latin typeface="Calibri" panose="020F0502020204030204" pitchFamily="34" charset="0"/>
                <a:ea typeface="Calibri" panose="020F0502020204030204" pitchFamily="34" charset="0"/>
                <a:cs typeface="Times New Roman" panose="02020603050405020304" pitchFamily="18" charset="0"/>
              </a:rPr>
              <a:t>Ergebnis der Zuchttierbestandserfassung LV Baden.</a:t>
            </a:r>
            <a:endParaRPr lang="de-DE" sz="2800" dirty="0">
              <a:effectLst/>
              <a:latin typeface="Arial" panose="020B0604020202020204" pitchFamily="34" charset="0"/>
              <a:ea typeface="Calibri" panose="020F0502020204030204" pitchFamily="34" charset="0"/>
              <a:cs typeface="Times New Roman" panose="02020603050405020304" pitchFamily="18" charset="0"/>
            </a:endParaRPr>
          </a:p>
          <a:p>
            <a:pPr algn="just">
              <a:lnSpc>
                <a:spcPct val="112000"/>
              </a:lnSpc>
              <a:spcBef>
                <a:spcPts val="1000"/>
              </a:spcBef>
              <a:spcAft>
                <a:spcPts val="0"/>
              </a:spcAft>
            </a:pPr>
            <a:r>
              <a:rPr lang="de-DE" sz="2800" b="1" i="1" cap="small" spc="25" dirty="0">
                <a:effectLst/>
                <a:latin typeface="Calibri" panose="020F0502020204030204" pitchFamily="34" charset="0"/>
                <a:ea typeface="Times New Roman" panose="02020603050405020304" pitchFamily="18" charset="0"/>
                <a:cs typeface="Times New Roman" panose="02020603050405020304" pitchFamily="18" charset="0"/>
              </a:rPr>
              <a:t>Fragestellung und Hypothesen</a:t>
            </a:r>
            <a:endParaRPr lang="de-DE" sz="2800" b="1" i="1" cap="small" spc="25" dirty="0">
              <a:effectLst/>
              <a:latin typeface="Arial" panose="020B0604020202020204" pitchFamily="34" charset="0"/>
              <a:cs typeface="Times New Roman" panose="02020603050405020304" pitchFamily="18" charset="0"/>
            </a:endParaRPr>
          </a:p>
          <a:p>
            <a:pPr algn="just">
              <a:lnSpc>
                <a:spcPct val="107000"/>
              </a:lnSpc>
              <a:spcAft>
                <a:spcPts val="800"/>
              </a:spcAft>
            </a:pPr>
            <a:r>
              <a:rPr lang="de-DE" sz="2400" dirty="0">
                <a:effectLst/>
                <a:latin typeface="Calibri" panose="020F0502020204030204" pitchFamily="34" charset="0"/>
                <a:ea typeface="Calibri" panose="020F0502020204030204" pitchFamily="34" charset="0"/>
                <a:cs typeface="Times New Roman" panose="02020603050405020304" pitchFamily="18" charset="0"/>
              </a:rPr>
              <a:t>In den letzten Jahren ist die Zahl der Zuchten von extrem und stark gefährdeten Rassen in der Geflügelzucht stark zurückgegangen. Beschleunigt wird dieser Trend durch die Vogelgrippe, die viele Züchter zur Einschränkung oder Aufgabe Ihrer Zuchten zwingt.</a:t>
            </a:r>
            <a:endParaRPr lang="de-DE" sz="2400" dirty="0">
              <a:effectLst/>
              <a:latin typeface="Arial" panose="020B0604020202020204" pitchFamily="34" charset="0"/>
              <a:ea typeface="Calibri" panose="020F0502020204030204" pitchFamily="34" charset="0"/>
              <a:cs typeface="Times New Roman" panose="02020603050405020304" pitchFamily="18" charset="0"/>
            </a:endParaRPr>
          </a:p>
        </p:txBody>
      </p:sp>
      <p:pic>
        <p:nvPicPr>
          <p:cNvPr id="5" name="Audio 4">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1604543605"/>
      </p:ext>
    </p:extLst>
  </p:cSld>
  <p:clrMapOvr>
    <a:masterClrMapping/>
  </p:clrMapOvr>
  <mc:AlternateContent xmlns:mc="http://schemas.openxmlformats.org/markup-compatibility/2006" xmlns:p14="http://schemas.microsoft.com/office/powerpoint/2010/main">
    <mc:Choice Requires="p14">
      <p:transition spd="slow" p14:dur="2000" advTm="2569"/>
    </mc:Choice>
    <mc:Fallback xmlns="">
      <p:transition spd="slow" advTm="256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p:cNvSpPr/>
          <p:nvPr/>
        </p:nvSpPr>
        <p:spPr>
          <a:xfrm>
            <a:off x="360608" y="1540901"/>
            <a:ext cx="11359166" cy="5103961"/>
          </a:xfrm>
          <a:prstGeom prst="rect">
            <a:avLst/>
          </a:prstGeom>
        </p:spPr>
        <p:txBody>
          <a:bodyPr wrap="square" numCol="1">
            <a:spAutoFit/>
          </a:bodyPr>
          <a:lstStyle/>
          <a:p>
            <a:pPr marL="365760" indent="-365760" algn="just">
              <a:lnSpc>
                <a:spcPct val="120000"/>
              </a:lnSpc>
              <a:spcBef>
                <a:spcPts val="1200"/>
              </a:spcBef>
              <a:spcAft>
                <a:spcPts val="0"/>
              </a:spcAft>
            </a:pPr>
            <a:r>
              <a:rPr lang="de-DE" sz="2800" b="1" cap="small" dirty="0">
                <a:effectLst/>
                <a:latin typeface="Calibri" panose="020F0502020204030204" pitchFamily="34" charset="0"/>
                <a:cs typeface="Times New Roman" panose="02020603050405020304" pitchFamily="18" charset="0"/>
              </a:rPr>
              <a:t>1.2 Gesamtziel des Vorhabens</a:t>
            </a:r>
            <a:endParaRPr lang="de-DE" sz="2800" b="1" cap="small" dirty="0">
              <a:effectLst/>
              <a:latin typeface="Arial" panose="020B0604020202020204" pitchFamily="34" charset="0"/>
              <a:cs typeface="Times New Roman" panose="02020603050405020304" pitchFamily="18" charset="0"/>
            </a:endParaRPr>
          </a:p>
          <a:p>
            <a:pPr>
              <a:lnSpc>
                <a:spcPct val="107000"/>
              </a:lnSpc>
              <a:spcAft>
                <a:spcPts val="800"/>
              </a:spcAft>
            </a:pPr>
            <a:r>
              <a:rPr lang="de-DE" sz="2800" dirty="0">
                <a:effectLst/>
                <a:latin typeface="Calibri" panose="020F0502020204030204" pitchFamily="34" charset="0"/>
                <a:ea typeface="Calibri" panose="020F0502020204030204" pitchFamily="34" charset="0"/>
                <a:cs typeface="Times New Roman" panose="02020603050405020304" pitchFamily="18" charset="0"/>
              </a:rPr>
              <a:t>Gewinnung von mindestens 30 neuen Zuchten von extrem und stark gefährdeten Rassen nach der Liste des Arbeitskreises Kleintiere im Fachbeirat Tiergenetische Ressourcen bei der Bundesanstalt für Landwirtschaft und Ernährung (BLE)</a:t>
            </a:r>
            <a:endParaRPr lang="de-DE" sz="2800" dirty="0">
              <a:effectLst/>
              <a:latin typeface="Arial" panose="020B0604020202020204" pitchFamily="34" charset="0"/>
              <a:ea typeface="Calibri" panose="020F0502020204030204" pitchFamily="34" charset="0"/>
              <a:cs typeface="Times New Roman" panose="02020603050405020304" pitchFamily="18" charset="0"/>
            </a:endParaRPr>
          </a:p>
          <a:p>
            <a:pPr marL="365760" indent="-365760" algn="just">
              <a:lnSpc>
                <a:spcPct val="120000"/>
              </a:lnSpc>
              <a:spcBef>
                <a:spcPts val="1200"/>
              </a:spcBef>
              <a:spcAft>
                <a:spcPts val="0"/>
              </a:spcAft>
            </a:pPr>
            <a:r>
              <a:rPr lang="de-DE" sz="2800" b="1" cap="small" dirty="0">
                <a:effectLst/>
                <a:latin typeface="Calibri" panose="020F0502020204030204" pitchFamily="34" charset="0"/>
                <a:cs typeface="Times New Roman" panose="02020603050405020304" pitchFamily="18" charset="0"/>
              </a:rPr>
              <a:t>1.3 Bezug des Vorhabens zur Landesstrategie zur Stärkung der biologischen Vielfalt</a:t>
            </a:r>
            <a:endParaRPr lang="de-DE" sz="2800" b="1" cap="small" dirty="0">
              <a:effectLst/>
              <a:latin typeface="Arial" panose="020B0604020202020204" pitchFamily="34" charset="0"/>
              <a:cs typeface="Times New Roman" panose="02020603050405020304" pitchFamily="18" charset="0"/>
            </a:endParaRPr>
          </a:p>
          <a:p>
            <a:pPr algn="just">
              <a:lnSpc>
                <a:spcPct val="107000"/>
              </a:lnSpc>
              <a:spcAft>
                <a:spcPts val="800"/>
              </a:spcAft>
            </a:pPr>
            <a:r>
              <a:rPr lang="de-DE" sz="2800" dirty="0">
                <a:effectLst/>
                <a:latin typeface="Calibri" panose="020F0502020204030204" pitchFamily="34" charset="0"/>
                <a:ea typeface="Calibri" panose="020F0502020204030204" pitchFamily="34" charset="0"/>
                <a:cs typeface="Times New Roman" panose="02020603050405020304" pitchFamily="18" charset="0"/>
              </a:rPr>
              <a:t>Ziel ist es den Rückgang von extrem und stark gefährdeten Rassen bestenfalls zu stoppen, zumindest aber zu verlangsamen und so die biologische Vielfalt in der Rassegeflügelzucht zu bewahren und zu stärken.</a:t>
            </a:r>
            <a:endParaRPr lang="de-DE" sz="2800" dirty="0">
              <a:effectLst/>
              <a:latin typeface="Arial" panose="020B0604020202020204" pitchFamily="34" charset="0"/>
              <a:ea typeface="Calibri" panose="020F0502020204030204" pitchFamily="34" charset="0"/>
              <a:cs typeface="Times New Roman" panose="02020603050405020304" pitchFamily="18" charset="0"/>
            </a:endParaRPr>
          </a:p>
        </p:txBody>
      </p:sp>
      <p:pic>
        <p:nvPicPr>
          <p:cNvPr id="3" name="Audio 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2130705763"/>
      </p:ext>
    </p:extLst>
  </p:cSld>
  <p:clrMapOvr>
    <a:masterClrMapping/>
  </p:clrMapOvr>
  <mc:AlternateContent xmlns:mc="http://schemas.openxmlformats.org/markup-compatibility/2006" xmlns:p14="http://schemas.microsoft.com/office/powerpoint/2010/main">
    <mc:Choice Requires="p14">
      <p:transition spd="slow" p14:dur="2000" advTm="3514"/>
    </mc:Choice>
    <mc:Fallback xmlns="">
      <p:transition spd="slow" advTm="351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p:cNvSpPr/>
          <p:nvPr/>
        </p:nvSpPr>
        <p:spPr>
          <a:xfrm>
            <a:off x="463639" y="852642"/>
            <a:ext cx="10908406" cy="4390304"/>
          </a:xfrm>
          <a:prstGeom prst="rect">
            <a:avLst/>
          </a:prstGeom>
        </p:spPr>
        <p:txBody>
          <a:bodyPr wrap="square">
            <a:spAutoFit/>
          </a:bodyPr>
          <a:lstStyle/>
          <a:p>
            <a:pPr marL="274320" indent="-274320" algn="just">
              <a:lnSpc>
                <a:spcPct val="120000"/>
              </a:lnSpc>
              <a:spcBef>
                <a:spcPts val="1800"/>
              </a:spcBef>
              <a:spcAft>
                <a:spcPts val="1200"/>
              </a:spcAft>
            </a:pPr>
            <a:r>
              <a:rPr lang="de-DE" sz="2800" b="1" kern="0" cap="small" spc="25" dirty="0">
                <a:effectLst/>
                <a:latin typeface="Calibri" panose="020F0502020204030204" pitchFamily="34" charset="0"/>
                <a:cs typeface="Times New Roman" panose="02020603050405020304" pitchFamily="18" charset="0"/>
              </a:rPr>
              <a:t>2 Arbeits- und Zeitplan</a:t>
            </a:r>
            <a:endParaRPr lang="de-DE" sz="2800" b="1" kern="0" cap="small" spc="25" dirty="0">
              <a:effectLst/>
              <a:latin typeface="Arial" panose="020B0604020202020204" pitchFamily="34" charset="0"/>
              <a:cs typeface="Times New Roman" panose="02020603050405020304" pitchFamily="18" charset="0"/>
            </a:endParaRPr>
          </a:p>
          <a:p>
            <a:pPr algn="just">
              <a:spcAft>
                <a:spcPts val="0"/>
              </a:spcAft>
            </a:pPr>
            <a:r>
              <a:rPr lang="de-DE" sz="2800" dirty="0">
                <a:effectLst/>
                <a:latin typeface="Calibri" panose="020F0502020204030204" pitchFamily="34" charset="0"/>
                <a:ea typeface="Calibri" panose="020F0502020204030204" pitchFamily="34" charset="0"/>
                <a:cs typeface="Times New Roman" panose="02020603050405020304" pitchFamily="18" charset="0"/>
              </a:rPr>
              <a:t>2.1 Vorhabenbezogene Ressourcenplanung</a:t>
            </a:r>
            <a:endParaRPr lang="de-DE" sz="2800" dirty="0">
              <a:effectLst/>
              <a:latin typeface="Arial" panose="020B0604020202020204" pitchFamily="34" charset="0"/>
              <a:ea typeface="Calibri" panose="020F0502020204030204" pitchFamily="34" charset="0"/>
              <a:cs typeface="Times New Roman" panose="02020603050405020304" pitchFamily="18" charset="0"/>
            </a:endParaRPr>
          </a:p>
          <a:p>
            <a:pPr algn="just">
              <a:lnSpc>
                <a:spcPct val="112000"/>
              </a:lnSpc>
              <a:spcBef>
                <a:spcPts val="1000"/>
              </a:spcBef>
              <a:spcAft>
                <a:spcPts val="0"/>
              </a:spcAft>
            </a:pPr>
            <a:r>
              <a:rPr lang="de-DE" sz="2800" b="1" i="1" cap="small" spc="25" dirty="0">
                <a:effectLst/>
                <a:latin typeface="Calibri" panose="020F0502020204030204" pitchFamily="34" charset="0"/>
                <a:cs typeface="Times New Roman" panose="02020603050405020304" pitchFamily="18" charset="0"/>
              </a:rPr>
              <a:t>Arbeits-/Zeitplan</a:t>
            </a:r>
            <a:endParaRPr lang="de-DE" sz="2800" b="1" i="1" cap="small" spc="25" dirty="0">
              <a:effectLst/>
              <a:latin typeface="Arial" panose="020B0604020202020204" pitchFamily="34" charset="0"/>
              <a:cs typeface="Times New Roman" panose="02020603050405020304" pitchFamily="18" charset="0"/>
            </a:endParaRPr>
          </a:p>
          <a:p>
            <a:pPr algn="just">
              <a:spcAft>
                <a:spcPts val="0"/>
              </a:spcAft>
            </a:pPr>
            <a:r>
              <a:rPr lang="de-DE" sz="2800" dirty="0">
                <a:effectLst/>
                <a:latin typeface="Calibri" panose="020F0502020204030204" pitchFamily="34" charset="0"/>
                <a:ea typeface="Calibri" panose="020F0502020204030204" pitchFamily="34" charset="0"/>
                <a:cs typeface="Times New Roman" panose="02020603050405020304" pitchFamily="18" charset="0"/>
              </a:rPr>
              <a:t>- Antragstellung der Züchter beim Landesverband</a:t>
            </a:r>
            <a:endParaRPr lang="de-DE" sz="2800" dirty="0">
              <a:effectLst/>
              <a:latin typeface="Arial" panose="020B0604020202020204" pitchFamily="34" charset="0"/>
              <a:ea typeface="Calibri" panose="020F0502020204030204" pitchFamily="34" charset="0"/>
              <a:cs typeface="Times New Roman" panose="02020603050405020304" pitchFamily="18" charset="0"/>
            </a:endParaRPr>
          </a:p>
          <a:p>
            <a:pPr algn="just">
              <a:spcAft>
                <a:spcPts val="0"/>
              </a:spcAft>
            </a:pPr>
            <a:r>
              <a:rPr lang="de-DE" sz="2800" dirty="0">
                <a:effectLst/>
                <a:latin typeface="Calibri" panose="020F0502020204030204" pitchFamily="34" charset="0"/>
                <a:ea typeface="Calibri" panose="020F0502020204030204" pitchFamily="34" charset="0"/>
                <a:cs typeface="Times New Roman" panose="02020603050405020304" pitchFamily="18" charset="0"/>
              </a:rPr>
              <a:t>- Bestätigung des Kaufes durch den Vereinsvorsitzenden</a:t>
            </a:r>
            <a:endParaRPr lang="de-DE" sz="2800" dirty="0">
              <a:effectLst/>
              <a:latin typeface="Arial" panose="020B0604020202020204" pitchFamily="34" charset="0"/>
              <a:ea typeface="Calibri" panose="020F0502020204030204" pitchFamily="34" charset="0"/>
              <a:cs typeface="Times New Roman" panose="02020603050405020304" pitchFamily="18" charset="0"/>
            </a:endParaRPr>
          </a:p>
          <a:p>
            <a:pPr algn="just">
              <a:spcAft>
                <a:spcPts val="0"/>
              </a:spcAft>
            </a:pPr>
            <a:r>
              <a:rPr lang="de-DE" sz="2800" dirty="0">
                <a:effectLst/>
                <a:latin typeface="Calibri" panose="020F0502020204030204" pitchFamily="34" charset="0"/>
                <a:ea typeface="Calibri" panose="020F0502020204030204" pitchFamily="34" charset="0"/>
                <a:cs typeface="Times New Roman" panose="02020603050405020304" pitchFamily="18" charset="0"/>
              </a:rPr>
              <a:t>- Eintritt ins Zuchtbuch des Landesverbandes</a:t>
            </a:r>
            <a:endParaRPr lang="de-DE" sz="2800" dirty="0">
              <a:effectLst/>
              <a:latin typeface="Arial" panose="020B0604020202020204" pitchFamily="34" charset="0"/>
              <a:ea typeface="Calibri" panose="020F0502020204030204" pitchFamily="34" charset="0"/>
              <a:cs typeface="Times New Roman" panose="02020603050405020304" pitchFamily="18" charset="0"/>
            </a:endParaRPr>
          </a:p>
          <a:p>
            <a:pPr algn="just">
              <a:spcAft>
                <a:spcPts val="0"/>
              </a:spcAft>
            </a:pPr>
            <a:r>
              <a:rPr lang="de-DE" sz="2800" dirty="0">
                <a:effectLst/>
                <a:latin typeface="Calibri" panose="020F0502020204030204" pitchFamily="34" charset="0"/>
                <a:ea typeface="Calibri" panose="020F0502020204030204" pitchFamily="34" charset="0"/>
                <a:cs typeface="Times New Roman" panose="02020603050405020304" pitchFamily="18" charset="0"/>
              </a:rPr>
              <a:t>- Abgabe der Legelisten für mind. 3 Jahre</a:t>
            </a:r>
            <a:endParaRPr lang="de-DE" sz="2800" dirty="0">
              <a:effectLst/>
              <a:latin typeface="Arial" panose="020B0604020202020204" pitchFamily="34" charset="0"/>
              <a:ea typeface="Calibri" panose="020F0502020204030204" pitchFamily="34" charset="0"/>
              <a:cs typeface="Times New Roman" panose="02020603050405020304" pitchFamily="18" charset="0"/>
            </a:endParaRPr>
          </a:p>
          <a:p>
            <a:r>
              <a:rPr lang="de-DE" sz="2800" dirty="0">
                <a:effectLst/>
                <a:latin typeface="Calibri" panose="020F0502020204030204" pitchFamily="34" charset="0"/>
                <a:ea typeface="Calibri" panose="020F0502020204030204" pitchFamily="34" charset="0"/>
                <a:cs typeface="Times New Roman" panose="02020603050405020304" pitchFamily="18" charset="0"/>
              </a:rPr>
              <a:t>- Präsentation eines Stammes auf der Landesgeflügelschau 2020 </a:t>
            </a:r>
            <a:br>
              <a:rPr lang="de-DE" sz="2800" dirty="0">
                <a:effectLst/>
                <a:latin typeface="Calibri" panose="020F0502020204030204" pitchFamily="34" charset="0"/>
                <a:ea typeface="Calibri" panose="020F0502020204030204" pitchFamily="34" charset="0"/>
                <a:cs typeface="Times New Roman" panose="02020603050405020304" pitchFamily="18" charset="0"/>
              </a:rPr>
            </a:br>
            <a:endParaRPr lang="de-DE" sz="2800" dirty="0">
              <a:effectLst/>
              <a:latin typeface="Arial" panose="020B0604020202020204" pitchFamily="34" charset="0"/>
              <a:ea typeface="Calibri" panose="020F0502020204030204" pitchFamily="34" charset="0"/>
              <a:cs typeface="Times New Roman" panose="02020603050405020304" pitchFamily="18" charset="0"/>
            </a:endParaRPr>
          </a:p>
        </p:txBody>
      </p:sp>
      <p:pic>
        <p:nvPicPr>
          <p:cNvPr id="3" name="Audio 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3523887629"/>
      </p:ext>
    </p:extLst>
  </p:cSld>
  <p:clrMapOvr>
    <a:masterClrMapping/>
  </p:clrMapOvr>
  <mc:AlternateContent xmlns:mc="http://schemas.openxmlformats.org/markup-compatibility/2006" xmlns:p14="http://schemas.microsoft.com/office/powerpoint/2010/main">
    <mc:Choice Requires="p14">
      <p:transition spd="slow" p14:dur="2000" advTm="5131"/>
    </mc:Choice>
    <mc:Fallback xmlns="">
      <p:transition spd="slow" advTm="513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p:cNvSpPr/>
          <p:nvPr/>
        </p:nvSpPr>
        <p:spPr>
          <a:xfrm>
            <a:off x="566670" y="1084833"/>
            <a:ext cx="11088710" cy="5201167"/>
          </a:xfrm>
          <a:prstGeom prst="rect">
            <a:avLst/>
          </a:prstGeom>
        </p:spPr>
        <p:txBody>
          <a:bodyPr wrap="square">
            <a:spAutoFit/>
          </a:bodyPr>
          <a:lstStyle/>
          <a:p>
            <a:pPr algn="just">
              <a:lnSpc>
                <a:spcPct val="112000"/>
              </a:lnSpc>
              <a:spcBef>
                <a:spcPts val="1000"/>
              </a:spcBef>
              <a:spcAft>
                <a:spcPts val="0"/>
              </a:spcAft>
            </a:pPr>
            <a:r>
              <a:rPr lang="de-DE" sz="2800" b="1" i="1" u="sng" cap="small" spc="25" dirty="0">
                <a:effectLst/>
                <a:latin typeface="Calibri" panose="020F0502020204030204" pitchFamily="34" charset="0"/>
                <a:cs typeface="Times New Roman" panose="02020603050405020304" pitchFamily="18" charset="0"/>
              </a:rPr>
              <a:t>Fördervoraussetzungen</a:t>
            </a:r>
            <a:endParaRPr lang="de-DE" sz="2800" b="1" i="1" u="sng" cap="small" spc="25" dirty="0">
              <a:effectLst/>
              <a:latin typeface="Arial" panose="020B0604020202020204" pitchFamily="34" charset="0"/>
              <a:cs typeface="Times New Roman" panose="02020603050405020304" pitchFamily="18" charset="0"/>
            </a:endParaRPr>
          </a:p>
          <a:p>
            <a:pPr marL="342900" lvl="0" indent="-342900" algn="just">
              <a:spcAft>
                <a:spcPts val="0"/>
              </a:spcAft>
              <a:buFont typeface="Symbol" panose="05050102010706020507" pitchFamily="18" charset="2"/>
              <a:buChar char=""/>
            </a:pPr>
            <a:r>
              <a:rPr lang="de-DE" sz="2400" dirty="0">
                <a:effectLst/>
                <a:latin typeface="Calibri" panose="020F0502020204030204" pitchFamily="34" charset="0"/>
                <a:ea typeface="Calibri" panose="020F0502020204030204" pitchFamily="34" charset="0"/>
                <a:cs typeface="Times New Roman" panose="02020603050405020304" pitchFamily="18" charset="0"/>
              </a:rPr>
              <a:t>Anschaffung von Zuchttieren nach untenstehender Liste der gefährdeten Rassen. Bei Hühnern mind. 1 Hahn und 3 Hennen; bei Zwerghühner mind. 1 Hahn und 4 Hennen; bei Enten mind.1 Erpel und 2 Enten und bei Gänsen mind. 1 Ganter und 1 Gans</a:t>
            </a:r>
            <a:r>
              <a:rPr lang="de-DE" sz="2400" dirty="0">
                <a:effectLst/>
                <a:latin typeface="Arial" panose="020B0604020202020204" pitchFamily="34" charset="0"/>
                <a:ea typeface="Calibri" panose="020F0502020204030204" pitchFamily="34" charset="0"/>
                <a:cs typeface="Times New Roman" panose="02020603050405020304" pitchFamily="18" charset="0"/>
              </a:rPr>
              <a:t>.</a:t>
            </a:r>
          </a:p>
          <a:p>
            <a:pPr marL="342900" lvl="0" indent="-342900" algn="just">
              <a:lnSpc>
                <a:spcPct val="120000"/>
              </a:lnSpc>
              <a:spcAft>
                <a:spcPts val="0"/>
              </a:spcAft>
              <a:buFont typeface="Symbol" panose="05050102010706020507" pitchFamily="18" charset="2"/>
              <a:buChar char=""/>
            </a:pPr>
            <a:r>
              <a:rPr lang="de-DE" sz="2400" dirty="0">
                <a:effectLst/>
                <a:latin typeface="Calibri" panose="020F0502020204030204" pitchFamily="34" charset="0"/>
                <a:ea typeface="Calibri" panose="020F0502020204030204" pitchFamily="34" charset="0"/>
                <a:cs typeface="Times New Roman" panose="02020603050405020304" pitchFamily="18" charset="0"/>
              </a:rPr>
              <a:t>Bestätigung des Kaufes durch den Vereinsvorsitzenden</a:t>
            </a:r>
            <a:endParaRPr lang="de-DE" sz="2400" dirty="0">
              <a:effectLst/>
              <a:latin typeface="Arial" panose="020B0604020202020204" pitchFamily="34" charset="0"/>
              <a:ea typeface="Calibri" panose="020F0502020204030204" pitchFamily="34" charset="0"/>
              <a:cs typeface="Times New Roman" panose="02020603050405020304" pitchFamily="18" charset="0"/>
            </a:endParaRPr>
          </a:p>
          <a:p>
            <a:pPr marL="342900" lvl="0" indent="-342900" algn="just">
              <a:lnSpc>
                <a:spcPct val="120000"/>
              </a:lnSpc>
              <a:spcAft>
                <a:spcPts val="0"/>
              </a:spcAft>
              <a:buFont typeface="Symbol" panose="05050102010706020507" pitchFamily="18" charset="2"/>
              <a:buChar char=""/>
            </a:pPr>
            <a:r>
              <a:rPr lang="de-DE" sz="2400" dirty="0">
                <a:effectLst/>
                <a:latin typeface="Calibri" panose="020F0502020204030204" pitchFamily="34" charset="0"/>
                <a:ea typeface="Calibri" panose="020F0502020204030204" pitchFamily="34" charset="0"/>
                <a:cs typeface="Times New Roman" panose="02020603050405020304" pitchFamily="18" charset="0"/>
              </a:rPr>
              <a:t>Eintritt ins Zuchtbuch des Landesverbandes</a:t>
            </a:r>
            <a:endParaRPr lang="de-DE" sz="2400" dirty="0">
              <a:effectLst/>
              <a:latin typeface="Arial" panose="020B060402020202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de-DE" sz="2800" dirty="0">
                <a:effectLst/>
                <a:latin typeface="Calibri" panose="020F0502020204030204" pitchFamily="34" charset="0"/>
                <a:ea typeface="Calibri" panose="020F0502020204030204" pitchFamily="34" charset="0"/>
                <a:cs typeface="Times New Roman" panose="02020603050405020304" pitchFamily="18" charset="0"/>
              </a:rPr>
              <a:t> </a:t>
            </a:r>
            <a:r>
              <a:rPr lang="de-DE" sz="2800" b="1" i="1" u="sng" cap="small" spc="25" dirty="0">
                <a:effectLst/>
                <a:latin typeface="Calibri" panose="020F0502020204030204" pitchFamily="34" charset="0"/>
                <a:cs typeface="Times New Roman" panose="02020603050405020304" pitchFamily="18" charset="0"/>
              </a:rPr>
              <a:t>Auflagen für die Züchter</a:t>
            </a:r>
            <a:endParaRPr lang="de-DE" sz="2800" b="1" i="1" u="sng" cap="small" spc="25" dirty="0">
              <a:effectLst/>
              <a:latin typeface="Arial" panose="020B0604020202020204" pitchFamily="34" charset="0"/>
              <a:cs typeface="Times New Roman" panose="02020603050405020304" pitchFamily="18" charset="0"/>
            </a:endParaRPr>
          </a:p>
          <a:p>
            <a:pPr marL="342900" lvl="0" indent="-342900" algn="just">
              <a:lnSpc>
                <a:spcPct val="120000"/>
              </a:lnSpc>
              <a:spcAft>
                <a:spcPts val="0"/>
              </a:spcAft>
              <a:buFont typeface="Symbol" panose="05050102010706020507" pitchFamily="18" charset="2"/>
              <a:buChar char=""/>
            </a:pPr>
            <a:r>
              <a:rPr lang="de-DE" sz="2800" dirty="0">
                <a:effectLst/>
                <a:latin typeface="Calibri" panose="020F0502020204030204" pitchFamily="34" charset="0"/>
                <a:ea typeface="Calibri" panose="020F0502020204030204" pitchFamily="34" charset="0"/>
                <a:cs typeface="Times New Roman" panose="02020603050405020304" pitchFamily="18" charset="0"/>
              </a:rPr>
              <a:t>Verpflichtung zur Abgabe der Legelisten für mind. 3 Jahre</a:t>
            </a:r>
            <a:endParaRPr lang="de-DE" sz="2800" dirty="0">
              <a:effectLst/>
              <a:latin typeface="Arial" panose="020B0604020202020204" pitchFamily="34" charset="0"/>
              <a:ea typeface="Calibri" panose="020F0502020204030204" pitchFamily="34" charset="0"/>
              <a:cs typeface="Times New Roman" panose="02020603050405020304" pitchFamily="18" charset="0"/>
            </a:endParaRPr>
          </a:p>
          <a:p>
            <a:pPr marL="342900" lvl="0" indent="-342900" algn="just">
              <a:lnSpc>
                <a:spcPct val="120000"/>
              </a:lnSpc>
              <a:spcAft>
                <a:spcPts val="0"/>
              </a:spcAft>
              <a:buFont typeface="Symbol" panose="05050102010706020507" pitchFamily="18" charset="2"/>
              <a:buChar char=""/>
            </a:pPr>
            <a:r>
              <a:rPr lang="de-DE" sz="2800" dirty="0">
                <a:effectLst/>
                <a:latin typeface="Calibri" panose="020F0502020204030204" pitchFamily="34" charset="0"/>
                <a:ea typeface="Calibri" panose="020F0502020204030204" pitchFamily="34" charset="0"/>
                <a:cs typeface="Times New Roman" panose="02020603050405020304" pitchFamily="18" charset="0"/>
              </a:rPr>
              <a:t>Verpflichtung zur Präsentation eines Stammes auf der</a:t>
            </a:r>
            <a:endParaRPr lang="de-DE" sz="2800" dirty="0">
              <a:effectLst/>
              <a:latin typeface="Arial" panose="020B0604020202020204" pitchFamily="34" charset="0"/>
              <a:ea typeface="Calibri" panose="020F0502020204030204" pitchFamily="34" charset="0"/>
              <a:cs typeface="Times New Roman" panose="02020603050405020304" pitchFamily="18" charset="0"/>
            </a:endParaRPr>
          </a:p>
          <a:p>
            <a:pPr marL="342900" lvl="0" indent="-342900" algn="just">
              <a:lnSpc>
                <a:spcPct val="120000"/>
              </a:lnSpc>
              <a:spcAft>
                <a:spcPts val="0"/>
              </a:spcAft>
              <a:buFont typeface="Symbol" panose="05050102010706020507" pitchFamily="18" charset="2"/>
              <a:buChar char=""/>
            </a:pPr>
            <a:r>
              <a:rPr lang="de-DE" sz="2800" dirty="0">
                <a:effectLst/>
                <a:latin typeface="Calibri" panose="020F0502020204030204" pitchFamily="34" charset="0"/>
                <a:ea typeface="Calibri" panose="020F0502020204030204" pitchFamily="34" charset="0"/>
                <a:cs typeface="Times New Roman" panose="02020603050405020304" pitchFamily="18" charset="0"/>
              </a:rPr>
              <a:t>Präsentation eines Stammes auf der Landesgeflügelschau 2020 (Meldegebühren werden vom LV übernommen)</a:t>
            </a:r>
            <a:endParaRPr lang="de-DE" sz="2800" dirty="0">
              <a:effectLst/>
              <a:latin typeface="Arial" panose="020B0604020202020204" pitchFamily="34" charset="0"/>
              <a:ea typeface="Calibri" panose="020F0502020204030204" pitchFamily="34" charset="0"/>
              <a:cs typeface="Times New Roman" panose="02020603050405020304" pitchFamily="18" charset="0"/>
            </a:endParaRPr>
          </a:p>
        </p:txBody>
      </p:sp>
      <p:pic>
        <p:nvPicPr>
          <p:cNvPr id="3" name="Audio 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62813866"/>
      </p:ext>
    </p:extLst>
  </p:cSld>
  <p:clrMapOvr>
    <a:masterClrMapping/>
  </p:clrMapOvr>
  <mc:AlternateContent xmlns:mc="http://schemas.openxmlformats.org/markup-compatibility/2006" xmlns:p14="http://schemas.microsoft.com/office/powerpoint/2010/main">
    <mc:Choice Requires="p14">
      <p:transition spd="slow" p14:dur="2000" advTm="1030"/>
    </mc:Choice>
    <mc:Fallback xmlns="">
      <p:transition spd="slow" advTm="103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p:cNvSpPr/>
          <p:nvPr/>
        </p:nvSpPr>
        <p:spPr>
          <a:xfrm>
            <a:off x="618185" y="1084833"/>
            <a:ext cx="10406129" cy="5012013"/>
          </a:xfrm>
          <a:prstGeom prst="rect">
            <a:avLst/>
          </a:prstGeom>
        </p:spPr>
        <p:txBody>
          <a:bodyPr wrap="square">
            <a:spAutoFit/>
          </a:bodyPr>
          <a:lstStyle/>
          <a:p>
            <a:r>
              <a:rPr lang="de-DE" sz="2800" b="1" u="sng" dirty="0"/>
              <a:t>Liste der geförderten Rassen:</a:t>
            </a:r>
            <a:endParaRPr lang="de-DE" sz="2800" dirty="0"/>
          </a:p>
          <a:p>
            <a:r>
              <a:rPr lang="de-DE" sz="2800" dirty="0"/>
              <a:t>Grundlage ist die Liste der gefährdeten Rassen, die vom Arbeitskreis Kleintiere im Fachbeirat Tiergenetische Ressourcen bei der Bundesanstalt für Landwirtschaft und Ernährung (BLE) erstellt wurde. Hiervon sind grundsätzlich die Rassen und Farbenschläge der Kategorie I (extrem gefährdet) und der Kategorie II (stark gefährdet) förderungsfähig. Nachfolgend die Liste der Rassen und Farbenschläge. In Klammern die Anzahl der Zuchten (Z) sowie die derzeit im Landverband Baden eingesetzten Elterntiere (ET: Anzahl männliche, Anzahl weibliche Tiere). Quelle: Zuchttierbestandserfassung </a:t>
            </a:r>
          </a:p>
          <a:p>
            <a:pPr algn="just">
              <a:lnSpc>
                <a:spcPct val="112000"/>
              </a:lnSpc>
              <a:spcBef>
                <a:spcPts val="1000"/>
              </a:spcBef>
              <a:spcAft>
                <a:spcPts val="0"/>
              </a:spcAft>
            </a:pPr>
            <a:endParaRPr lang="de-DE" sz="2800" dirty="0">
              <a:effectLst/>
              <a:latin typeface="Arial" panose="020B0604020202020204" pitchFamily="34" charset="0"/>
              <a:ea typeface="Calibri" panose="020F0502020204030204" pitchFamily="34" charset="0"/>
              <a:cs typeface="Times New Roman" panose="02020603050405020304" pitchFamily="18" charset="0"/>
            </a:endParaRPr>
          </a:p>
        </p:txBody>
      </p:sp>
      <p:pic>
        <p:nvPicPr>
          <p:cNvPr id="3" name="Audio 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619223029"/>
      </p:ext>
    </p:extLst>
  </p:cSld>
  <p:clrMapOvr>
    <a:masterClrMapping/>
  </p:clrMapOvr>
  <mc:AlternateContent xmlns:mc="http://schemas.openxmlformats.org/markup-compatibility/2006" xmlns:p14="http://schemas.microsoft.com/office/powerpoint/2010/main">
    <mc:Choice Requires="p14">
      <p:transition spd="slow" p14:dur="2000" advTm="858"/>
    </mc:Choice>
    <mc:Fallback xmlns="">
      <p:transition spd="slow" advTm="85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538</Words>
  <Application>Microsoft Office PowerPoint</Application>
  <PresentationFormat>Breitbild</PresentationFormat>
  <Paragraphs>106</Paragraphs>
  <Slides>14</Slides>
  <Notes>0</Notes>
  <HiddenSlides>0</HiddenSlides>
  <MMClips>10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14</vt:i4>
      </vt:variant>
    </vt:vector>
  </HeadingPairs>
  <TitlesOfParts>
    <vt:vector size="19" baseType="lpstr">
      <vt:lpstr>Arial</vt:lpstr>
      <vt:lpstr>Calibri</vt:lpstr>
      <vt:lpstr>Calibri Light</vt:lpstr>
      <vt:lpstr>Symbol</vt:lpstr>
      <vt:lpstr>Office Theme</vt:lpstr>
      <vt:lpstr>Züchtertag 2019  Landesverband Badischer Rassegeflügelzüchter e.V.</vt:lpstr>
      <vt:lpstr>Projektbeschreibung:</vt:lpstr>
      <vt:lpstr>Projektziel:  Gewinnung von mindestens 30             neuen Zuchten Projektzeitraum: 2 Jahre (2019-2020)</vt:lpstr>
      <vt:lpstr>PowerPoint-Präsentation</vt:lpstr>
      <vt:lpstr>PowerPoint-Präsentation</vt:lpstr>
      <vt:lpstr>PowerPoint-Präsentation</vt:lpstr>
      <vt:lpstr>PowerPoint-Präsentation</vt:lpstr>
      <vt:lpstr>PowerPoint-Präsentation</vt:lpstr>
      <vt:lpstr>PowerPoint-Präsentation</vt:lpstr>
      <vt:lpstr>Antrag zur Beschaffung von gefährdeten Rassen zur Stärkung der Biodiversität -Genetische Ressourcen in der Rassegeflügelzucht.</vt:lpstr>
      <vt:lpstr>PowerPoint-Präsentation</vt:lpstr>
      <vt:lpstr>PowerPoint-Präsentation</vt:lpstr>
      <vt:lpstr>PowerPoint-Präsentation</vt:lpstr>
      <vt:lpstr>Formulare sind auf der Homepage des Landesverbandes bitte nutzt dieses Angebot des MLR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Züchtertag 2018  Landesverband Badischer Rassegeflügelzüchter e.V.</dc:title>
  <dc:creator>Walter Weisser</dc:creator>
  <cp:lastModifiedBy>Walter Weisser</cp:lastModifiedBy>
  <cp:revision>37</cp:revision>
  <dcterms:created xsi:type="dcterms:W3CDTF">2018-08-09T19:24:43Z</dcterms:created>
  <dcterms:modified xsi:type="dcterms:W3CDTF">2019-08-14T14:39:20Z</dcterms:modified>
</cp:coreProperties>
</file>